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278" r:id="rId3"/>
    <p:sldId id="298" r:id="rId4"/>
    <p:sldId id="328" r:id="rId5"/>
    <p:sldId id="614" r:id="rId6"/>
    <p:sldId id="633" r:id="rId7"/>
    <p:sldId id="632" r:id="rId8"/>
    <p:sldId id="634" r:id="rId9"/>
    <p:sldId id="659" r:id="rId10"/>
    <p:sldId id="635" r:id="rId11"/>
    <p:sldId id="636" r:id="rId12"/>
    <p:sldId id="637" r:id="rId13"/>
    <p:sldId id="638" r:id="rId14"/>
    <p:sldId id="639" r:id="rId15"/>
    <p:sldId id="640" r:id="rId16"/>
    <p:sldId id="641" r:id="rId17"/>
    <p:sldId id="644" r:id="rId18"/>
    <p:sldId id="645" r:id="rId19"/>
    <p:sldId id="646" r:id="rId20"/>
    <p:sldId id="666" r:id="rId21"/>
    <p:sldId id="647" r:id="rId22"/>
    <p:sldId id="648" r:id="rId23"/>
    <p:sldId id="665" r:id="rId24"/>
    <p:sldId id="655" r:id="rId25"/>
    <p:sldId id="642" r:id="rId26"/>
    <p:sldId id="651" r:id="rId27"/>
    <p:sldId id="653" r:id="rId28"/>
    <p:sldId id="652" r:id="rId29"/>
    <p:sldId id="654" r:id="rId30"/>
    <p:sldId id="667" r:id="rId31"/>
    <p:sldId id="649" r:id="rId32"/>
    <p:sldId id="657" r:id="rId33"/>
    <p:sldId id="631" r:id="rId34"/>
    <p:sldId id="662" r:id="rId35"/>
    <p:sldId id="664" r:id="rId36"/>
    <p:sldId id="663" r:id="rId37"/>
    <p:sldId id="658" r:id="rId38"/>
    <p:sldId id="660" r:id="rId39"/>
    <p:sldId id="661" r:id="rId40"/>
    <p:sldId id="650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04"/>
    <p:restoredTop sz="96040"/>
  </p:normalViewPr>
  <p:slideViewPr>
    <p:cSldViewPr snapToGrid="0">
      <p:cViewPr varScale="1">
        <p:scale>
          <a:sx n="167" d="100"/>
          <a:sy n="167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6848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1149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34952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913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1192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4942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10161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dN7TaLAJaRGz1f1eUvkUcb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0.png"/><Relationship Id="rId7" Type="http://schemas.openxmlformats.org/officeDocument/2006/relationships/image" Target="../media/image32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0.png"/><Relationship Id="rId10" Type="http://schemas.openxmlformats.org/officeDocument/2006/relationships/image" Target="../media/image35.png"/><Relationship Id="rId4" Type="http://schemas.openxmlformats.org/officeDocument/2006/relationships/image" Target="../media/image290.png"/><Relationship Id="rId9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Convolutional Neural Networks</a:t>
            </a: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(CNN)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DL_0324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2B36A1-5DF2-F16F-B35A-FB48BD8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44" y="4716144"/>
            <a:ext cx="1557248" cy="15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1637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9609655"/>
              </p:ext>
            </p:extLst>
          </p:nvPr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610364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1268188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398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54484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9B6298F0-3EB1-1436-F16A-E3F293A99858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0950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69040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62709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8623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0B7CE3C4-CC3C-0BE5-E4A3-87D842A021F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39638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94226"/>
              </p:ext>
            </p:extLst>
          </p:nvPr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2163816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638095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FB9D3F7-3F2E-3B9D-1274-EAD46D98F776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65015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722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5013798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BB5D0650-0F0A-8797-C56A-775610B403D1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0647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1422156" y="2803001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84103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30A63FF9-5680-4B1D-B537-C27855D71729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1844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2079777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4168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 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057452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graphicFrame>
        <p:nvGraphicFramePr>
          <p:cNvPr id="9" name="表格 5">
            <a:extLst>
              <a:ext uri="{FF2B5EF4-FFF2-40B4-BE49-F238E27FC236}">
                <a16:creationId xmlns:a16="http://schemas.microsoft.com/office/drawing/2014/main" id="{A897311A-557B-1CFD-C97F-1936037A39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3464579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5EA059A-FD06-F6AE-0A11-7DA4A03D7095}"/>
              </a:ext>
            </a:extLst>
          </p:cNvPr>
          <p:cNvCxnSpPr/>
          <p:nvPr/>
        </p:nvCxnSpPr>
        <p:spPr>
          <a:xfrm>
            <a:off x="1088571" y="1889760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136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(stride = 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463815"/>
              </p:ext>
            </p:extLst>
          </p:nvPr>
        </p:nvGraphicFramePr>
        <p:xfrm>
          <a:off x="777965" y="2165289"/>
          <a:ext cx="4475359" cy="44743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337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  <a:gridCol w="639337">
                  <a:extLst>
                    <a:ext uri="{9D8B030D-6E8A-4147-A177-3AD203B41FA5}">
                      <a16:colId xmlns:a16="http://schemas.microsoft.com/office/drawing/2014/main" val="374414107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77806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2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3334292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5EA059A-FD06-F6AE-0A11-7DA4A03D7095}"/>
              </a:ext>
            </a:extLst>
          </p:cNvPr>
          <p:cNvCxnSpPr/>
          <p:nvPr/>
        </p:nvCxnSpPr>
        <p:spPr>
          <a:xfrm>
            <a:off x="2307777" y="1889760"/>
            <a:ext cx="1323703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5DF72400-635A-1120-DA57-42B2322B37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937151"/>
              </p:ext>
            </p:extLst>
          </p:nvPr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F718C309-1C33-E595-009E-EDD6E7D2D6DC}"/>
              </a:ext>
            </a:extLst>
          </p:cNvPr>
          <p:cNvSpPr txBox="1"/>
          <p:nvPr/>
        </p:nvSpPr>
        <p:spPr>
          <a:xfrm>
            <a:off x="5410549" y="6124602"/>
            <a:ext cx="1312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Padding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4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Images [10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Convolutional Neural Networks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recap [20 min] +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training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Filters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output_channels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的關係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B42D0E8C-C705-E9D5-F0F5-BABE6BE1A6E4}"/>
              </a:ext>
            </a:extLst>
          </p:cNvPr>
          <p:cNvSpPr txBox="1"/>
          <p:nvPr/>
        </p:nvSpPr>
        <p:spPr>
          <a:xfrm>
            <a:off x="792480" y="1946650"/>
            <a:ext cx="9820475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的數目可以調整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照顧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3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channels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的資料，輸出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使用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filters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，就會輸出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64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個 </a:t>
            </a:r>
            <a:r>
              <a:rPr kumimoji="1"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可調整參數為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num_filters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input_channels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*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filter_size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111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BCF45EA9-0BC8-7BE0-874A-F3A39020E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506967"/>
              </p:ext>
            </p:extLst>
          </p:nvPr>
        </p:nvGraphicFramePr>
        <p:xfrm>
          <a:off x="1082765" y="177739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97530CA5-B92C-B163-F584-8AE034E60B7D}"/>
              </a:ext>
            </a:extLst>
          </p:cNvPr>
          <p:cNvSpPr/>
          <p:nvPr/>
        </p:nvSpPr>
        <p:spPr>
          <a:xfrm>
            <a:off x="1082765" y="1777445"/>
            <a:ext cx="1919031" cy="191903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2" name="表格 5">
            <a:extLst>
              <a:ext uri="{FF2B5EF4-FFF2-40B4-BE49-F238E27FC236}">
                <a16:creationId xmlns:a16="http://schemas.microsoft.com/office/drawing/2014/main" id="{9942CF1C-6246-2765-EBD4-3BC05C9BC8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65396"/>
              </p:ext>
            </p:extLst>
          </p:nvPr>
        </p:nvGraphicFramePr>
        <p:xfrm>
          <a:off x="875211" y="2062236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1F122FA-DB79-4B6B-0CE3-B274CB38E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Convolutions</a:t>
            </a:r>
            <a:r>
              <a:rPr kumimoji="1" lang="zh-TW" altLang="en-US" dirty="0"/>
              <a:t> </a:t>
            </a:r>
            <a:r>
              <a:rPr kumimoji="1" lang="en-US" altLang="zh-TW" dirty="0"/>
              <a:t>(RGB)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F008E88-D909-7A33-34D4-35900E77B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D4209CF-6155-7015-6DD1-C0E64129F0E2}"/>
              </a:ext>
            </a:extLst>
          </p:cNvPr>
          <p:cNvSpPr/>
          <p:nvPr/>
        </p:nvSpPr>
        <p:spPr>
          <a:xfrm>
            <a:off x="875211" y="2060026"/>
            <a:ext cx="1919031" cy="19190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DEE7983-EAAD-49FC-6244-A1261D22DD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63023"/>
              </p:ext>
            </p:extLst>
          </p:nvPr>
        </p:nvGraphicFramePr>
        <p:xfrm>
          <a:off x="667656" y="2347075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99E6A2E-E0A7-96C1-B825-2A2E0836CA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750193"/>
              </p:ext>
            </p:extLst>
          </p:nvPr>
        </p:nvGraphicFramePr>
        <p:xfrm>
          <a:off x="5330419" y="1667321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E98C6ABB-11DC-F479-D1C3-C405B4D3118E}"/>
              </a:ext>
            </a:extLst>
          </p:cNvPr>
          <p:cNvSpPr/>
          <p:nvPr/>
        </p:nvSpPr>
        <p:spPr>
          <a:xfrm>
            <a:off x="667898" y="2345602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50C35A6-B360-DD9D-301F-DB1EC270BB19}"/>
              </a:ext>
            </a:extLst>
          </p:cNvPr>
          <p:cNvSpPr txBox="1"/>
          <p:nvPr/>
        </p:nvSpPr>
        <p:spPr>
          <a:xfrm>
            <a:off x="5310918" y="3036682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(R) Filter</a:t>
            </a:r>
            <a:endParaRPr kumimoji="1" lang="zh-TW" altLang="en-US" dirty="0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BA9C10A-B7AC-71B2-7516-2F5F0C2D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533298"/>
              </p:ext>
            </p:extLst>
          </p:nvPr>
        </p:nvGraphicFramePr>
        <p:xfrm>
          <a:off x="7180070" y="1751141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A1398C8-0810-C2DF-6B17-396D299B5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794640"/>
              </p:ext>
            </p:extLst>
          </p:nvPr>
        </p:nvGraphicFramePr>
        <p:xfrm>
          <a:off x="7180069" y="3435752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5889E2B7-4A58-89AC-F111-505591EFB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693816"/>
              </p:ext>
            </p:extLst>
          </p:nvPr>
        </p:nvGraphicFramePr>
        <p:xfrm>
          <a:off x="7180070" y="5120364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8655F836-A944-A83A-D789-9514CCDE095B}"/>
              </a:ext>
            </a:extLst>
          </p:cNvPr>
          <p:cNvSpPr/>
          <p:nvPr/>
        </p:nvSpPr>
        <p:spPr>
          <a:xfrm>
            <a:off x="7180069" y="1751141"/>
            <a:ext cx="1554969" cy="15549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C532F50-1EFB-7205-48B4-1A17CCD7BF0C}"/>
              </a:ext>
            </a:extLst>
          </p:cNvPr>
          <p:cNvSpPr/>
          <p:nvPr/>
        </p:nvSpPr>
        <p:spPr>
          <a:xfrm>
            <a:off x="7180068" y="3429000"/>
            <a:ext cx="1554969" cy="155496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29F91FA-2330-CBEB-102E-860E7EFA3ADB}"/>
              </a:ext>
            </a:extLst>
          </p:cNvPr>
          <p:cNvSpPr/>
          <p:nvPr/>
        </p:nvSpPr>
        <p:spPr>
          <a:xfrm>
            <a:off x="7180067" y="5120364"/>
            <a:ext cx="1554969" cy="1554969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1BF83655-3A8C-5C61-C549-1FAB32B4D5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903421"/>
              </p:ext>
            </p:extLst>
          </p:nvPr>
        </p:nvGraphicFramePr>
        <p:xfrm>
          <a:off x="9666222" y="3429000"/>
          <a:ext cx="1554969" cy="1553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323">
                  <a:extLst>
                    <a:ext uri="{9D8B030D-6E8A-4147-A177-3AD203B41FA5}">
                      <a16:colId xmlns:a16="http://schemas.microsoft.com/office/drawing/2014/main" val="2779258007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2252260780"/>
                    </a:ext>
                  </a:extLst>
                </a:gridCol>
                <a:gridCol w="518323">
                  <a:extLst>
                    <a:ext uri="{9D8B030D-6E8A-4147-A177-3AD203B41FA5}">
                      <a16:colId xmlns:a16="http://schemas.microsoft.com/office/drawing/2014/main" val="3804569238"/>
                    </a:ext>
                  </a:extLst>
                </a:gridCol>
              </a:tblGrid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4721556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9188845"/>
                  </a:ext>
                </a:extLst>
              </a:tr>
              <a:tr h="51799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b="0" dirty="0">
                          <a:solidFill>
                            <a:schemeClr val="tx1"/>
                          </a:solidFill>
                          <a:latin typeface="+mn-lt"/>
                        </a:rPr>
                        <a:t>-3</a:t>
                      </a:r>
                      <a:endParaRPr lang="zh-TW" altLang="en-US" sz="22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8650" marR="68650" marT="34325" marB="343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1748715"/>
                  </a:ext>
                </a:extLst>
              </a:tr>
            </a:tbl>
          </a:graphicData>
        </a:graphic>
      </p:graphicFrame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C8EA3179-2ED3-5E33-783F-DE8B91126D8A}"/>
              </a:ext>
            </a:extLst>
          </p:cNvPr>
          <p:cNvCxnSpPr/>
          <p:nvPr/>
        </p:nvCxnSpPr>
        <p:spPr>
          <a:xfrm>
            <a:off x="8874031" y="2477946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A7CAD03-E897-B88D-A105-37BCBAAE721C}"/>
              </a:ext>
            </a:extLst>
          </p:cNvPr>
          <p:cNvCxnSpPr>
            <a:cxnSpLocks/>
          </p:cNvCxnSpPr>
          <p:nvPr/>
        </p:nvCxnSpPr>
        <p:spPr>
          <a:xfrm flipV="1">
            <a:off x="8874031" y="4508692"/>
            <a:ext cx="635726" cy="13886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7685D1E-D938-0499-BE13-A2E0EF04BA20}"/>
              </a:ext>
            </a:extLst>
          </p:cNvPr>
          <p:cNvCxnSpPr>
            <a:cxnSpLocks/>
          </p:cNvCxnSpPr>
          <p:nvPr/>
        </p:nvCxnSpPr>
        <p:spPr>
          <a:xfrm>
            <a:off x="8887439" y="4227092"/>
            <a:ext cx="622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A99FB49D-0DE0-99FE-BAC3-CCF506D6FACF}"/>
              </a:ext>
            </a:extLst>
          </p:cNvPr>
          <p:cNvSpPr txBox="1"/>
          <p:nvPr/>
        </p:nvSpPr>
        <p:spPr>
          <a:xfrm>
            <a:off x="9181129" y="2269422"/>
            <a:ext cx="1811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先各自與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Filter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做內積後相加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B81938-2387-AA97-785E-354C1E599677}"/>
              </a:ext>
            </a:extLst>
          </p:cNvPr>
          <p:cNvSpPr txBox="1"/>
          <p:nvPr/>
        </p:nvSpPr>
        <p:spPr>
          <a:xfrm>
            <a:off x="328481" y="2361754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R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A0B659B-FBC9-4D1A-54C6-036FCBEB58BA}"/>
              </a:ext>
            </a:extLst>
          </p:cNvPr>
          <p:cNvSpPr txBox="1"/>
          <p:nvPr/>
        </p:nvSpPr>
        <p:spPr>
          <a:xfrm>
            <a:off x="495924" y="1934456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</a:rPr>
              <a:t>G</a:t>
            </a:r>
            <a:endParaRPr kumimoji="1"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EA53DE5-EE20-FB0C-2561-25F1120D9F12}"/>
              </a:ext>
            </a:extLst>
          </p:cNvPr>
          <p:cNvSpPr txBox="1"/>
          <p:nvPr/>
        </p:nvSpPr>
        <p:spPr>
          <a:xfrm>
            <a:off x="751767" y="1635248"/>
            <a:ext cx="334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B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5A7E4C23-1D13-0B01-2B70-28DE1650FD47}"/>
              </a:ext>
            </a:extLst>
          </p:cNvPr>
          <p:cNvCxnSpPr>
            <a:cxnSpLocks/>
          </p:cNvCxnSpPr>
          <p:nvPr/>
        </p:nvCxnSpPr>
        <p:spPr>
          <a:xfrm>
            <a:off x="10443706" y="5120364"/>
            <a:ext cx="0" cy="3332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DE0F7E03-C5FC-9003-310D-8AE76552189A}"/>
              </a:ext>
            </a:extLst>
          </p:cNvPr>
          <p:cNvSpPr txBox="1"/>
          <p:nvPr/>
        </p:nvSpPr>
        <p:spPr>
          <a:xfrm>
            <a:off x="10282029" y="5496223"/>
            <a:ext cx="330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3</a:t>
            </a:r>
            <a:endParaRPr kumimoji="1" lang="zh-TW" altLang="en-US" sz="24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E81817B-C035-CA5F-61C7-C5F7FA528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2227565"/>
              </p:ext>
            </p:extLst>
          </p:nvPr>
        </p:nvGraphicFramePr>
        <p:xfrm>
          <a:off x="5336514" y="3406014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83379B75-8E9E-47D7-D3B8-D14C82BC9BC4}"/>
              </a:ext>
            </a:extLst>
          </p:cNvPr>
          <p:cNvSpPr txBox="1"/>
          <p:nvPr/>
        </p:nvSpPr>
        <p:spPr>
          <a:xfrm>
            <a:off x="5349680" y="4776582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(G) Filter</a:t>
            </a:r>
            <a:endParaRPr kumimoji="1" lang="zh-TW" altLang="en-US" dirty="0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11DF0F27-78C3-30DB-0523-D42B9A4A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1897"/>
              </p:ext>
            </p:extLst>
          </p:nvPr>
        </p:nvGraphicFramePr>
        <p:xfrm>
          <a:off x="5341842" y="5112202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3" name="文字方塊 22">
            <a:extLst>
              <a:ext uri="{FF2B5EF4-FFF2-40B4-BE49-F238E27FC236}">
                <a16:creationId xmlns:a16="http://schemas.microsoft.com/office/drawing/2014/main" id="{76EC6DC3-E530-A1EE-0B4E-A46619BF5409}"/>
              </a:ext>
            </a:extLst>
          </p:cNvPr>
          <p:cNvSpPr txBox="1"/>
          <p:nvPr/>
        </p:nvSpPr>
        <p:spPr>
          <a:xfrm>
            <a:off x="5355008" y="6482770"/>
            <a:ext cx="1403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(B) Filter</a:t>
            </a:r>
            <a:endParaRPr kumimoji="1" lang="zh-TW" altLang="en-US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41937A5-E721-393F-9A18-C7CE332BA9A7}"/>
              </a:ext>
            </a:extLst>
          </p:cNvPr>
          <p:cNvSpPr txBox="1"/>
          <p:nvPr/>
        </p:nvSpPr>
        <p:spPr>
          <a:xfrm>
            <a:off x="5526051" y="739391"/>
            <a:ext cx="341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數值都有可能是不同的，為了方便計算，簡報使用一樣的數字</a:t>
            </a:r>
          </a:p>
        </p:txBody>
      </p: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4E9CA662-4C83-4AB0-C946-CECA98EA3D4B}"/>
              </a:ext>
            </a:extLst>
          </p:cNvPr>
          <p:cNvCxnSpPr>
            <a:cxnSpLocks/>
            <a:stCxn id="6" idx="0"/>
            <a:endCxn id="16" idx="0"/>
          </p:cNvCxnSpPr>
          <p:nvPr/>
        </p:nvCxnSpPr>
        <p:spPr>
          <a:xfrm rot="16200000" flipH="1">
            <a:off x="6952966" y="746553"/>
            <a:ext cx="83820" cy="1925356"/>
          </a:xfrm>
          <a:prstGeom prst="bentConnector3">
            <a:avLst>
              <a:gd name="adj1" fmla="val -2727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75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2A0E56-AC88-165E-F9ED-3CEF0D4D13D8}"/>
              </a:ext>
            </a:extLst>
          </p:cNvPr>
          <p:cNvSpPr txBox="1"/>
          <p:nvPr/>
        </p:nvSpPr>
        <p:spPr>
          <a:xfrm rot="5400000">
            <a:off x="5439936" y="607489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69C6461-02BC-D2BA-953A-09F1CCF55464}"/>
              </a:ext>
            </a:extLst>
          </p:cNvPr>
          <p:cNvSpPr txBox="1"/>
          <p:nvPr/>
        </p:nvSpPr>
        <p:spPr>
          <a:xfrm rot="5400000">
            <a:off x="5450372" y="4336667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007431F-296F-E59A-083C-C8AC5DF5AEDB}"/>
              </a:ext>
            </a:extLst>
          </p:cNvPr>
          <p:cNvSpPr txBox="1"/>
          <p:nvPr/>
        </p:nvSpPr>
        <p:spPr>
          <a:xfrm rot="5400000">
            <a:off x="5450372" y="2589293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is not fully-connected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90EC7644-4B2E-AA38-A1DC-698998F7CD58}"/>
              </a:ext>
            </a:extLst>
          </p:cNvPr>
          <p:cNvSpPr/>
          <p:nvPr/>
        </p:nvSpPr>
        <p:spPr>
          <a:xfrm>
            <a:off x="5544296" y="1591353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E3E7E970-4E76-DDE9-E115-919378C2FA0D}"/>
              </a:ext>
            </a:extLst>
          </p:cNvPr>
          <p:cNvSpPr/>
          <p:nvPr/>
        </p:nvSpPr>
        <p:spPr>
          <a:xfrm>
            <a:off x="5544296" y="207300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B5A16EAB-7348-363C-03D9-DA70AC623BCD}"/>
              </a:ext>
            </a:extLst>
          </p:cNvPr>
          <p:cNvSpPr/>
          <p:nvPr/>
        </p:nvSpPr>
        <p:spPr>
          <a:xfrm>
            <a:off x="5539469" y="285939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3A3D7A72-DC2D-728B-CDA0-AE2675FDAD41}"/>
              </a:ext>
            </a:extLst>
          </p:cNvPr>
          <p:cNvSpPr/>
          <p:nvPr/>
        </p:nvSpPr>
        <p:spPr>
          <a:xfrm>
            <a:off x="5544296" y="333872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19059193-CB74-581A-A52B-05EA8661776A}"/>
              </a:ext>
            </a:extLst>
          </p:cNvPr>
          <p:cNvSpPr/>
          <p:nvPr/>
        </p:nvSpPr>
        <p:spPr>
          <a:xfrm>
            <a:off x="5544296" y="382038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F4F5B039-FEAC-3AB0-3D94-F88C57B999D6}"/>
              </a:ext>
            </a:extLst>
          </p:cNvPr>
          <p:cNvSpPr/>
          <p:nvPr/>
        </p:nvSpPr>
        <p:spPr>
          <a:xfrm>
            <a:off x="5539469" y="460676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D8CECAB-920E-1148-5880-90C563AD9876}"/>
              </a:ext>
            </a:extLst>
          </p:cNvPr>
          <p:cNvSpPr/>
          <p:nvPr/>
        </p:nvSpPr>
        <p:spPr>
          <a:xfrm>
            <a:off x="5533860" y="5076957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83D29E24-DD5F-49B3-9F9D-9750CCA8D052}"/>
              </a:ext>
            </a:extLst>
          </p:cNvPr>
          <p:cNvSpPr/>
          <p:nvPr/>
        </p:nvSpPr>
        <p:spPr>
          <a:xfrm>
            <a:off x="5533860" y="5558611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BB99A6CE-B47B-43A1-BB01-AB4245C1CE57}"/>
              </a:ext>
            </a:extLst>
          </p:cNvPr>
          <p:cNvSpPr/>
          <p:nvPr/>
        </p:nvSpPr>
        <p:spPr>
          <a:xfrm>
            <a:off x="5529033" y="6344995"/>
            <a:ext cx="393192" cy="3931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22" name="表格 5">
            <a:extLst>
              <a:ext uri="{FF2B5EF4-FFF2-40B4-BE49-F238E27FC236}">
                <a16:creationId xmlns:a16="http://schemas.microsoft.com/office/drawing/2014/main" id="{EA6EEED0-D8F2-3F84-EED0-F645146066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03417"/>
              </p:ext>
            </p:extLst>
          </p:nvPr>
        </p:nvGraphicFramePr>
        <p:xfrm>
          <a:off x="714880" y="1991141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sp>
        <p:nvSpPr>
          <p:cNvPr id="34" name="橢圓 33">
            <a:extLst>
              <a:ext uri="{FF2B5EF4-FFF2-40B4-BE49-F238E27FC236}">
                <a16:creationId xmlns:a16="http://schemas.microsoft.com/office/drawing/2014/main" id="{A98606B9-D38F-3FC4-2EBA-8F6EBD5F56EA}"/>
              </a:ext>
            </a:extLst>
          </p:cNvPr>
          <p:cNvSpPr/>
          <p:nvPr/>
        </p:nvSpPr>
        <p:spPr>
          <a:xfrm>
            <a:off x="7248703" y="270294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/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2AB3ABAC-C3DF-45DD-60A1-32EC697A7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2788639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60EA73F3-6505-95D5-CEE7-1A5C39AA99D3}"/>
              </a:ext>
            </a:extLst>
          </p:cNvPr>
          <p:cNvCxnSpPr>
            <a:cxnSpLocks/>
            <a:stCxn id="5" idx="6"/>
            <a:endCxn id="34" idx="2"/>
          </p:cNvCxnSpPr>
          <p:nvPr/>
        </p:nvCxnSpPr>
        <p:spPr>
          <a:xfrm>
            <a:off x="5937488" y="1787949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EA58409-E454-B647-4FA2-60B3BDDCCC32}"/>
              </a:ext>
            </a:extLst>
          </p:cNvPr>
          <p:cNvCxnSpPr>
            <a:cxnSpLocks/>
            <a:stCxn id="6" idx="6"/>
            <a:endCxn id="34" idx="2"/>
          </p:cNvCxnSpPr>
          <p:nvPr/>
        </p:nvCxnSpPr>
        <p:spPr>
          <a:xfrm>
            <a:off x="5937488" y="2269603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10D2688-953C-A07F-33CC-17258DBBBA14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>
          <a:xfrm flipV="1">
            <a:off x="5932661" y="2988694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A85A6F07-FBE6-7D75-E0B1-AAD3C95B3B36}"/>
              </a:ext>
            </a:extLst>
          </p:cNvPr>
          <p:cNvCxnSpPr>
            <a:cxnSpLocks/>
            <a:stCxn id="9" idx="6"/>
            <a:endCxn id="38" idx="2"/>
          </p:cNvCxnSpPr>
          <p:nvPr/>
        </p:nvCxnSpPr>
        <p:spPr>
          <a:xfrm>
            <a:off x="5937488" y="3535323"/>
            <a:ext cx="1319207" cy="7178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85FF60D-5D6E-0E4E-378E-308EA8255E45}"/>
              </a:ext>
            </a:extLst>
          </p:cNvPr>
          <p:cNvCxnSpPr>
            <a:cxnSpLocks/>
            <a:stCxn id="10" idx="6"/>
            <a:endCxn id="38" idx="2"/>
          </p:cNvCxnSpPr>
          <p:nvPr/>
        </p:nvCxnSpPr>
        <p:spPr>
          <a:xfrm flipV="1">
            <a:off x="5937488" y="3607109"/>
            <a:ext cx="1319207" cy="40986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E9BF84-9ADC-C930-3152-152939A5965E}"/>
              </a:ext>
            </a:extLst>
          </p:cNvPr>
          <p:cNvCxnSpPr>
            <a:cxnSpLocks/>
            <a:stCxn id="11" idx="6"/>
            <a:endCxn id="38" idx="2"/>
          </p:cNvCxnSpPr>
          <p:nvPr/>
        </p:nvCxnSpPr>
        <p:spPr>
          <a:xfrm flipV="1">
            <a:off x="5932661" y="3607109"/>
            <a:ext cx="1324034" cy="11962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B122C19C-D3F9-F557-9536-848964849B61}"/>
              </a:ext>
            </a:extLst>
          </p:cNvPr>
          <p:cNvCxnSpPr>
            <a:cxnSpLocks/>
            <a:stCxn id="13" idx="6"/>
            <a:endCxn id="57" idx="2"/>
          </p:cNvCxnSpPr>
          <p:nvPr/>
        </p:nvCxnSpPr>
        <p:spPr>
          <a:xfrm flipV="1">
            <a:off x="5927052" y="4936255"/>
            <a:ext cx="1321651" cy="3372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C9D99D5-5968-8139-FCF2-234D1407C839}"/>
              </a:ext>
            </a:extLst>
          </p:cNvPr>
          <p:cNvCxnSpPr>
            <a:cxnSpLocks/>
            <a:stCxn id="14" idx="6"/>
            <a:endCxn id="57" idx="2"/>
          </p:cNvCxnSpPr>
          <p:nvPr/>
        </p:nvCxnSpPr>
        <p:spPr>
          <a:xfrm flipV="1">
            <a:off x="5927052" y="4936255"/>
            <a:ext cx="1321651" cy="81895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A936445F-444F-7169-98E1-65A38D384F23}"/>
              </a:ext>
            </a:extLst>
          </p:cNvPr>
          <p:cNvCxnSpPr>
            <a:cxnSpLocks/>
            <a:stCxn id="15" idx="6"/>
            <a:endCxn id="57" idx="2"/>
          </p:cNvCxnSpPr>
          <p:nvPr/>
        </p:nvCxnSpPr>
        <p:spPr>
          <a:xfrm flipV="1">
            <a:off x="5922225" y="4936255"/>
            <a:ext cx="1326478" cy="160533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/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0" name="文字方塊 69">
                <a:extLst>
                  <a:ext uri="{FF2B5EF4-FFF2-40B4-BE49-F238E27FC236}">
                    <a16:creationId xmlns:a16="http://schemas.microsoft.com/office/drawing/2014/main" id="{D85D698C-3B92-E799-6BBA-A918F03F8C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863" y="1688133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/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1" name="文字方塊 70">
                <a:extLst>
                  <a:ext uri="{FF2B5EF4-FFF2-40B4-BE49-F238E27FC236}">
                    <a16:creationId xmlns:a16="http://schemas.microsoft.com/office/drawing/2014/main" id="{37F67AD2-C869-CF8C-8604-1477743E7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2126704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/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49AED3D4-6B6E-379D-1DF6-221706292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725" y="2662602"/>
                <a:ext cx="515874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/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文字方塊 72">
                <a:extLst>
                  <a:ext uri="{FF2B5EF4-FFF2-40B4-BE49-F238E27FC236}">
                    <a16:creationId xmlns:a16="http://schemas.microsoft.com/office/drawing/2014/main" id="{D15F54B4-F5D2-8123-4A30-A04C9F662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929" y="3977770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/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4" name="文字方塊 73">
                <a:extLst>
                  <a:ext uri="{FF2B5EF4-FFF2-40B4-BE49-F238E27FC236}">
                    <a16:creationId xmlns:a16="http://schemas.microsoft.com/office/drawing/2014/main" id="{1B0C0882-8244-7509-4473-1FBB795015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505159"/>
                <a:ext cx="515874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/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5" name="文字方塊 74">
                <a:extLst>
                  <a:ext uri="{FF2B5EF4-FFF2-40B4-BE49-F238E27FC236}">
                    <a16:creationId xmlns:a16="http://schemas.microsoft.com/office/drawing/2014/main" id="{5591B61C-B1F9-4937-2E78-60773F91F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319" y="3172210"/>
                <a:ext cx="515874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/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BEB05666-FA64-3BBD-3F20-4F3A181DB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6233647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/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7" name="文字方塊 76">
                <a:extLst>
                  <a:ext uri="{FF2B5EF4-FFF2-40B4-BE49-F238E27FC236}">
                    <a16:creationId xmlns:a16="http://schemas.microsoft.com/office/drawing/2014/main" id="{070AF6F0-55AD-ECDB-C69F-918CE44EB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447" y="5121401"/>
                <a:ext cx="51587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/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E3A4D38B-6D58-A135-49D0-EA7D7A027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2661" y="5564541"/>
                <a:ext cx="51587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橢圓 56">
            <a:extLst>
              <a:ext uri="{FF2B5EF4-FFF2-40B4-BE49-F238E27FC236}">
                <a16:creationId xmlns:a16="http://schemas.microsoft.com/office/drawing/2014/main" id="{30FDB189-D871-D76A-DD6A-7E57B3602145}"/>
              </a:ext>
            </a:extLst>
          </p:cNvPr>
          <p:cNvSpPr/>
          <p:nvPr/>
        </p:nvSpPr>
        <p:spPr>
          <a:xfrm>
            <a:off x="7248703" y="465050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/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51841549-207A-12CE-C4BA-EE74B8BDF6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720" y="4736200"/>
                <a:ext cx="515874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文字方塊 58">
            <a:extLst>
              <a:ext uri="{FF2B5EF4-FFF2-40B4-BE49-F238E27FC236}">
                <a16:creationId xmlns:a16="http://schemas.microsoft.com/office/drawing/2014/main" id="{E6C7761D-7021-F7EE-F764-C495D3DCC468}"/>
              </a:ext>
            </a:extLst>
          </p:cNvPr>
          <p:cNvSpPr txBox="1"/>
          <p:nvPr/>
        </p:nvSpPr>
        <p:spPr>
          <a:xfrm rot="5400000">
            <a:off x="7246735" y="4188604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AC7BC325-531E-23FF-8711-150DECE18A42}"/>
              </a:ext>
            </a:extLst>
          </p:cNvPr>
          <p:cNvSpPr/>
          <p:nvPr/>
        </p:nvSpPr>
        <p:spPr>
          <a:xfrm>
            <a:off x="7256695" y="332135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/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AE5768D-C42C-DDD2-9E62-40E2F94027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3712" y="3407054"/>
                <a:ext cx="515874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1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altLang="zh-TW" sz="29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29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zh-TW" altLang="en-US" sz="29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TW" sz="2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900" b="0" dirty="0">
                            <a:solidFill>
                              <a:schemeClr val="tx1"/>
                            </a:solidFill>
                            <a:latin typeface="+mn-lt"/>
                          </a:endParaRPr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表格 5">
                <a:extLst>
                  <a:ext uri="{FF2B5EF4-FFF2-40B4-BE49-F238E27FC236}">
                    <a16:creationId xmlns:a16="http://schemas.microsoft.com/office/drawing/2014/main" id="{8AFBE0AD-967A-E5CD-3FBD-876C6EAE9E7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82922133"/>
                  </p:ext>
                </p:extLst>
              </p:nvPr>
            </p:nvGraphicFramePr>
            <p:xfrm>
              <a:off x="8354923" y="3481362"/>
              <a:ext cx="2676704" cy="26749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69176">
                      <a:extLst>
                        <a:ext uri="{9D8B030D-6E8A-4147-A177-3AD203B41FA5}">
                          <a16:colId xmlns:a16="http://schemas.microsoft.com/office/drawing/2014/main" val="1106812764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69789686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3642642527"/>
                        </a:ext>
                      </a:extLst>
                    </a:gridCol>
                    <a:gridCol w="669176">
                      <a:extLst>
                        <a:ext uri="{9D8B030D-6E8A-4147-A177-3AD203B41FA5}">
                          <a16:colId xmlns:a16="http://schemas.microsoft.com/office/drawing/2014/main" val="4117180886"/>
                        </a:ext>
                      </a:extLst>
                    </a:gridCol>
                  </a:tblGrid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887" r="-3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887" r="-2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887" r="-101887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887" r="-1887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08761505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101887" r="-3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101887" r="-2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101887" r="-101887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101887" r="-1887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66291338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205769" r="-3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205769" r="-2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205769" r="-101887" b="-103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205769" r="-1887" b="-1038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0910320"/>
                      </a:ext>
                    </a:extLst>
                  </a:tr>
                  <a:tr h="668747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t="-300000" r="-3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0000" t="-300000" r="-2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0000" t="-300000" r="-101887" b="-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marL="88630" marR="88630" marT="44315" marB="44315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300000" t="-300000" r="-1887" b="-18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8569497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48" name="表格 47">
            <a:extLst>
              <a:ext uri="{FF2B5EF4-FFF2-40B4-BE49-F238E27FC236}">
                <a16:creationId xmlns:a16="http://schemas.microsoft.com/office/drawing/2014/main" id="{7E51CBFA-B4A0-6F3B-D703-218728EC9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25348"/>
              </p:ext>
            </p:extLst>
          </p:nvPr>
        </p:nvGraphicFramePr>
        <p:xfrm>
          <a:off x="8990860" y="1591353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49" name="文字方塊 48">
            <a:extLst>
              <a:ext uri="{FF2B5EF4-FFF2-40B4-BE49-F238E27FC236}">
                <a16:creationId xmlns:a16="http://schemas.microsoft.com/office/drawing/2014/main" id="{47ECA30F-2C24-9455-EAA1-0DC5007A0D4C}"/>
              </a:ext>
            </a:extLst>
          </p:cNvPr>
          <p:cNvSpPr txBox="1"/>
          <p:nvPr/>
        </p:nvSpPr>
        <p:spPr>
          <a:xfrm>
            <a:off x="8797566" y="3006944"/>
            <a:ext cx="178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Filter, stride=1</a:t>
            </a:r>
            <a:endParaRPr kumimoji="1" lang="zh-TW" altLang="en-US" sz="2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35DFE15B-23EC-62D4-1F14-5BBED7321D1F}"/>
              </a:ext>
            </a:extLst>
          </p:cNvPr>
          <p:cNvSpPr txBox="1"/>
          <p:nvPr/>
        </p:nvSpPr>
        <p:spPr>
          <a:xfrm>
            <a:off x="8749797" y="6019222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2B3D886D-CE1F-B5DF-E04F-86C6BCAE5C26}"/>
              </a:ext>
            </a:extLst>
          </p:cNvPr>
          <p:cNvSpPr txBox="1"/>
          <p:nvPr/>
        </p:nvSpPr>
        <p:spPr>
          <a:xfrm>
            <a:off x="4836402" y="3844241"/>
            <a:ext cx="543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36</a:t>
            </a:r>
            <a:endParaRPr lang="zh-TW" altLang="en-US" dirty="0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81304ACA-44F2-B80B-B361-69D1634C3ABC}"/>
              </a:ext>
            </a:extLst>
          </p:cNvPr>
          <p:cNvSpPr/>
          <p:nvPr/>
        </p:nvSpPr>
        <p:spPr>
          <a:xfrm>
            <a:off x="5321298" y="1685106"/>
            <a:ext cx="108554" cy="498369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51157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Convolutional layer vs. 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111D06C-1A7D-86EB-1CCD-7F8328859149}"/>
              </a:ext>
            </a:extLst>
          </p:cNvPr>
          <p:cNvSpPr txBox="1"/>
          <p:nvPr/>
        </p:nvSpPr>
        <p:spPr>
          <a:xfrm>
            <a:off x="990622" y="221501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52" name="左中括弧 51">
            <a:extLst>
              <a:ext uri="{FF2B5EF4-FFF2-40B4-BE49-F238E27FC236}">
                <a16:creationId xmlns:a16="http://schemas.microsoft.com/office/drawing/2014/main" id="{6D2EE1E0-A454-BAC4-1D80-6AD7E13CF2FE}"/>
              </a:ext>
            </a:extLst>
          </p:cNvPr>
          <p:cNvSpPr/>
          <p:nvPr/>
        </p:nvSpPr>
        <p:spPr>
          <a:xfrm>
            <a:off x="2179553" y="166358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左中括弧 53">
            <a:extLst>
              <a:ext uri="{FF2B5EF4-FFF2-40B4-BE49-F238E27FC236}">
                <a16:creationId xmlns:a16="http://schemas.microsoft.com/office/drawing/2014/main" id="{43AB537E-A0D9-AE3A-9533-F77858EFD5E2}"/>
              </a:ext>
            </a:extLst>
          </p:cNvPr>
          <p:cNvSpPr/>
          <p:nvPr/>
        </p:nvSpPr>
        <p:spPr>
          <a:xfrm>
            <a:off x="2175701" y="340175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C81BCE40-21B9-F568-8773-68A5F6B134B5}"/>
              </a:ext>
            </a:extLst>
          </p:cNvPr>
          <p:cNvSpPr txBox="1"/>
          <p:nvPr/>
        </p:nvSpPr>
        <p:spPr>
          <a:xfrm>
            <a:off x="986770" y="391290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5" name="左中括弧 64">
            <a:extLst>
              <a:ext uri="{FF2B5EF4-FFF2-40B4-BE49-F238E27FC236}">
                <a16:creationId xmlns:a16="http://schemas.microsoft.com/office/drawing/2014/main" id="{3A91B590-900A-0B86-11C0-1D3305912946}"/>
              </a:ext>
            </a:extLst>
          </p:cNvPr>
          <p:cNvSpPr/>
          <p:nvPr/>
        </p:nvSpPr>
        <p:spPr>
          <a:xfrm>
            <a:off x="2176859" y="514115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9A9B6062-2642-D169-1B89-C6DD536C3E60}"/>
              </a:ext>
            </a:extLst>
          </p:cNvPr>
          <p:cNvSpPr txBox="1"/>
          <p:nvPr/>
        </p:nvSpPr>
        <p:spPr>
          <a:xfrm>
            <a:off x="993146" y="5692593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1" lang="en-US" altLang="zh-TW" dirty="0"/>
              <a:t>3 * 3 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9ED1726B-5856-9796-B4D6-B3EF2F033E80}"/>
              </a:ext>
            </a:extLst>
          </p:cNvPr>
          <p:cNvSpPr txBox="1"/>
          <p:nvPr/>
        </p:nvSpPr>
        <p:spPr>
          <a:xfrm rot="5400000">
            <a:off x="2277491" y="6021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549FA3C-D90D-1E47-25B1-044AAC0E82A9}"/>
              </a:ext>
            </a:extLst>
          </p:cNvPr>
          <p:cNvSpPr txBox="1"/>
          <p:nvPr/>
        </p:nvSpPr>
        <p:spPr>
          <a:xfrm rot="5400000">
            <a:off x="2287927" y="4283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A0ED25A9-7D4E-0BBC-114C-28AAB43049B3}"/>
              </a:ext>
            </a:extLst>
          </p:cNvPr>
          <p:cNvSpPr txBox="1"/>
          <p:nvPr/>
        </p:nvSpPr>
        <p:spPr>
          <a:xfrm rot="5400000">
            <a:off x="2287927" y="2536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82" name="橢圓 81">
            <a:extLst>
              <a:ext uri="{FF2B5EF4-FFF2-40B4-BE49-F238E27FC236}">
                <a16:creationId xmlns:a16="http://schemas.microsoft.com/office/drawing/2014/main" id="{FF8A8B56-9072-7B1C-BF09-8AE47E1C6171}"/>
              </a:ext>
            </a:extLst>
          </p:cNvPr>
          <p:cNvSpPr/>
          <p:nvPr/>
        </p:nvSpPr>
        <p:spPr>
          <a:xfrm>
            <a:off x="2381851" y="1538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3" name="橢圓 82">
            <a:extLst>
              <a:ext uri="{FF2B5EF4-FFF2-40B4-BE49-F238E27FC236}">
                <a16:creationId xmlns:a16="http://schemas.microsoft.com/office/drawing/2014/main" id="{F2801757-5B42-FB84-B62B-82757E32173B}"/>
              </a:ext>
            </a:extLst>
          </p:cNvPr>
          <p:cNvSpPr/>
          <p:nvPr/>
        </p:nvSpPr>
        <p:spPr>
          <a:xfrm>
            <a:off x="2381851" y="2020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4" name="橢圓 83">
            <a:extLst>
              <a:ext uri="{FF2B5EF4-FFF2-40B4-BE49-F238E27FC236}">
                <a16:creationId xmlns:a16="http://schemas.microsoft.com/office/drawing/2014/main" id="{48A71E70-5B47-B2EB-6F9C-E8EDE4830040}"/>
              </a:ext>
            </a:extLst>
          </p:cNvPr>
          <p:cNvSpPr/>
          <p:nvPr/>
        </p:nvSpPr>
        <p:spPr>
          <a:xfrm>
            <a:off x="2377024" y="2806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5" name="橢圓 84">
            <a:extLst>
              <a:ext uri="{FF2B5EF4-FFF2-40B4-BE49-F238E27FC236}">
                <a16:creationId xmlns:a16="http://schemas.microsoft.com/office/drawing/2014/main" id="{9DC37EE0-98FD-EC71-4432-C5D23DB2150C}"/>
              </a:ext>
            </a:extLst>
          </p:cNvPr>
          <p:cNvSpPr/>
          <p:nvPr/>
        </p:nvSpPr>
        <p:spPr>
          <a:xfrm>
            <a:off x="2381851" y="3285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6" name="橢圓 85">
            <a:extLst>
              <a:ext uri="{FF2B5EF4-FFF2-40B4-BE49-F238E27FC236}">
                <a16:creationId xmlns:a16="http://schemas.microsoft.com/office/drawing/2014/main" id="{FD34A17E-F801-B435-C583-B4005C1FF7D8}"/>
              </a:ext>
            </a:extLst>
          </p:cNvPr>
          <p:cNvSpPr/>
          <p:nvPr/>
        </p:nvSpPr>
        <p:spPr>
          <a:xfrm>
            <a:off x="2381851" y="3767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7" name="橢圓 86">
            <a:extLst>
              <a:ext uri="{FF2B5EF4-FFF2-40B4-BE49-F238E27FC236}">
                <a16:creationId xmlns:a16="http://schemas.microsoft.com/office/drawing/2014/main" id="{F318AEC5-1BD2-675E-2192-6AB2EE5D5AF5}"/>
              </a:ext>
            </a:extLst>
          </p:cNvPr>
          <p:cNvSpPr/>
          <p:nvPr/>
        </p:nvSpPr>
        <p:spPr>
          <a:xfrm>
            <a:off x="2377024" y="4553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8" name="橢圓 87">
            <a:extLst>
              <a:ext uri="{FF2B5EF4-FFF2-40B4-BE49-F238E27FC236}">
                <a16:creationId xmlns:a16="http://schemas.microsoft.com/office/drawing/2014/main" id="{70987A18-EAE5-DC4D-6394-A74EA8C91A2F}"/>
              </a:ext>
            </a:extLst>
          </p:cNvPr>
          <p:cNvSpPr/>
          <p:nvPr/>
        </p:nvSpPr>
        <p:spPr>
          <a:xfrm>
            <a:off x="2371415" y="5023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9" name="橢圓 88">
            <a:extLst>
              <a:ext uri="{FF2B5EF4-FFF2-40B4-BE49-F238E27FC236}">
                <a16:creationId xmlns:a16="http://schemas.microsoft.com/office/drawing/2014/main" id="{A3FA265E-B808-C2DD-FB00-C67606558F74}"/>
              </a:ext>
            </a:extLst>
          </p:cNvPr>
          <p:cNvSpPr/>
          <p:nvPr/>
        </p:nvSpPr>
        <p:spPr>
          <a:xfrm>
            <a:off x="2371415" y="5505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0" name="橢圓 89">
            <a:extLst>
              <a:ext uri="{FF2B5EF4-FFF2-40B4-BE49-F238E27FC236}">
                <a16:creationId xmlns:a16="http://schemas.microsoft.com/office/drawing/2014/main" id="{7D8927A9-0FB5-901E-AA3D-DD0905BBEFFC}"/>
              </a:ext>
            </a:extLst>
          </p:cNvPr>
          <p:cNvSpPr/>
          <p:nvPr/>
        </p:nvSpPr>
        <p:spPr>
          <a:xfrm>
            <a:off x="2366588" y="6292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1" name="橢圓 90">
            <a:extLst>
              <a:ext uri="{FF2B5EF4-FFF2-40B4-BE49-F238E27FC236}">
                <a16:creationId xmlns:a16="http://schemas.microsoft.com/office/drawing/2014/main" id="{C90FB7ED-3E83-6215-C0D0-112A60C81B28}"/>
              </a:ext>
            </a:extLst>
          </p:cNvPr>
          <p:cNvSpPr/>
          <p:nvPr/>
        </p:nvSpPr>
        <p:spPr>
          <a:xfrm>
            <a:off x="4086258" y="2649982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/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07530FF8-2A98-13A7-A895-72541C53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2735677"/>
                <a:ext cx="515874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4A16360F-754F-2253-B30B-CC54F2C706AC}"/>
              </a:ext>
            </a:extLst>
          </p:cNvPr>
          <p:cNvCxnSpPr>
            <a:cxnSpLocks/>
            <a:stCxn id="82" idx="6"/>
            <a:endCxn id="91" idx="2"/>
          </p:cNvCxnSpPr>
          <p:nvPr/>
        </p:nvCxnSpPr>
        <p:spPr>
          <a:xfrm>
            <a:off x="2775043" y="1734987"/>
            <a:ext cx="1311215" cy="12007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CFECF1A9-CDD6-0916-4D06-D9E86B540D1D}"/>
              </a:ext>
            </a:extLst>
          </p:cNvPr>
          <p:cNvCxnSpPr>
            <a:cxnSpLocks/>
            <a:stCxn id="83" idx="6"/>
            <a:endCxn id="91" idx="2"/>
          </p:cNvCxnSpPr>
          <p:nvPr/>
        </p:nvCxnSpPr>
        <p:spPr>
          <a:xfrm>
            <a:off x="2775043" y="2216641"/>
            <a:ext cx="1311215" cy="71909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EC1233EE-5890-37BE-298F-601525DD5E3B}"/>
              </a:ext>
            </a:extLst>
          </p:cNvPr>
          <p:cNvCxnSpPr>
            <a:cxnSpLocks/>
            <a:stCxn id="84" idx="6"/>
            <a:endCxn id="91" idx="2"/>
          </p:cNvCxnSpPr>
          <p:nvPr/>
        </p:nvCxnSpPr>
        <p:spPr>
          <a:xfrm flipV="1">
            <a:off x="2770216" y="2935732"/>
            <a:ext cx="1316042" cy="672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91FA3008-AA41-FE14-E749-B0857DB3331E}"/>
              </a:ext>
            </a:extLst>
          </p:cNvPr>
          <p:cNvCxnSpPr>
            <a:cxnSpLocks/>
            <a:stCxn id="85" idx="6"/>
            <a:endCxn id="91" idx="2"/>
          </p:cNvCxnSpPr>
          <p:nvPr/>
        </p:nvCxnSpPr>
        <p:spPr>
          <a:xfrm flipV="1">
            <a:off x="2775043" y="2935732"/>
            <a:ext cx="1311215" cy="5466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695E75B-A6EB-7168-AB89-98C0E6D7AB92}"/>
              </a:ext>
            </a:extLst>
          </p:cNvPr>
          <p:cNvCxnSpPr>
            <a:cxnSpLocks/>
            <a:stCxn id="86" idx="6"/>
            <a:endCxn id="91" idx="2"/>
          </p:cNvCxnSpPr>
          <p:nvPr/>
        </p:nvCxnSpPr>
        <p:spPr>
          <a:xfrm flipV="1">
            <a:off x="2775043" y="2935732"/>
            <a:ext cx="1311215" cy="10282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FC6FBE47-60BE-5F93-8252-4D8246B301A8}"/>
              </a:ext>
            </a:extLst>
          </p:cNvPr>
          <p:cNvCxnSpPr>
            <a:cxnSpLocks/>
            <a:stCxn id="87" idx="6"/>
            <a:endCxn id="91" idx="2"/>
          </p:cNvCxnSpPr>
          <p:nvPr/>
        </p:nvCxnSpPr>
        <p:spPr>
          <a:xfrm flipV="1">
            <a:off x="2770216" y="2935732"/>
            <a:ext cx="1316042" cy="18146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B3A87084-9C05-560E-481A-7FA7895D458F}"/>
              </a:ext>
            </a:extLst>
          </p:cNvPr>
          <p:cNvCxnSpPr>
            <a:cxnSpLocks/>
            <a:stCxn id="88" idx="6"/>
            <a:endCxn id="91" idx="2"/>
          </p:cNvCxnSpPr>
          <p:nvPr/>
        </p:nvCxnSpPr>
        <p:spPr>
          <a:xfrm flipV="1">
            <a:off x="2764607" y="2935732"/>
            <a:ext cx="1321651" cy="2284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C597AB80-63C7-5074-3E4E-F3C3C8091DD9}"/>
              </a:ext>
            </a:extLst>
          </p:cNvPr>
          <p:cNvCxnSpPr>
            <a:cxnSpLocks/>
            <a:stCxn id="89" idx="6"/>
            <a:endCxn id="91" idx="2"/>
          </p:cNvCxnSpPr>
          <p:nvPr/>
        </p:nvCxnSpPr>
        <p:spPr>
          <a:xfrm flipV="1">
            <a:off x="2764607" y="2935732"/>
            <a:ext cx="1321651" cy="276651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FBDA616-B39F-0E8D-1A56-40CD4827F896}"/>
              </a:ext>
            </a:extLst>
          </p:cNvPr>
          <p:cNvCxnSpPr>
            <a:cxnSpLocks/>
            <a:stCxn id="90" idx="6"/>
            <a:endCxn id="91" idx="2"/>
          </p:cNvCxnSpPr>
          <p:nvPr/>
        </p:nvCxnSpPr>
        <p:spPr>
          <a:xfrm flipV="1">
            <a:off x="2759780" y="2935732"/>
            <a:ext cx="1326478" cy="35528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橢圓 110">
            <a:extLst>
              <a:ext uri="{FF2B5EF4-FFF2-40B4-BE49-F238E27FC236}">
                <a16:creationId xmlns:a16="http://schemas.microsoft.com/office/drawing/2014/main" id="{E98F10AD-4CFE-15DC-9A0A-F9A05B4F17CA}"/>
              </a:ext>
            </a:extLst>
          </p:cNvPr>
          <p:cNvSpPr/>
          <p:nvPr/>
        </p:nvSpPr>
        <p:spPr>
          <a:xfrm>
            <a:off x="4086258" y="439180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/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12" name="文字方塊 111">
                <a:extLst>
                  <a:ext uri="{FF2B5EF4-FFF2-40B4-BE49-F238E27FC236}">
                    <a16:creationId xmlns:a16="http://schemas.microsoft.com/office/drawing/2014/main" id="{F38B6892-6497-A0C1-5439-9C17FC129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275" y="4477498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27A569CC-F93F-BF50-0C84-C4AA2FB28007}"/>
              </a:ext>
            </a:extLst>
          </p:cNvPr>
          <p:cNvSpPr txBox="1"/>
          <p:nvPr/>
        </p:nvSpPr>
        <p:spPr>
          <a:xfrm rot="5400000">
            <a:off x="4094592" y="37454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349475"/>
              </p:ext>
            </p:extLst>
          </p:nvPr>
        </p:nvGraphicFramePr>
        <p:xfrm>
          <a:off x="5703135" y="3056906"/>
          <a:ext cx="4909820" cy="159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3 * 128 * 128 * 16 = 786,432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Conv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 * 3 * 3 = 27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16612943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5703135" y="4839329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12" grpId="0"/>
      <p:bldP spid="1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AA1CB2-0BFF-B37C-C8F6-05CB16C0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Implementation in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4B8917-12A1-7B6B-5091-116C23BC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BC34562-F77A-AEE3-D199-65F9712B179D}"/>
              </a:ext>
            </a:extLst>
          </p:cNvPr>
          <p:cNvSpPr txBox="1"/>
          <p:nvPr/>
        </p:nvSpPr>
        <p:spPr>
          <a:xfrm>
            <a:off x="653144" y="1698517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我們使用 </a:t>
            </a:r>
            <a:r>
              <a:rPr kumimoji="1" lang="en-US" altLang="zh-TW" sz="2400" dirty="0">
                <a:latin typeface="Consolas" panose="020B0609020204030204" pitchFamily="49" charset="0"/>
                <a:ea typeface="Microsoft JhengHei" panose="020B0604030504040204" pitchFamily="34" charset="-120"/>
                <a:cs typeface="Consolas" panose="020B0609020204030204" pitchFamily="49" charset="0"/>
              </a:rPr>
              <a:t>torch.nn.Conv2d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Why not 3d?</a:t>
            </a: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76F305BE-D406-B03E-229A-942047F20BFC}"/>
              </a:ext>
            </a:extLst>
          </p:cNvPr>
          <p:cNvGrpSpPr/>
          <p:nvPr/>
        </p:nvGrpSpPr>
        <p:grpSpPr>
          <a:xfrm>
            <a:off x="4311549" y="3416878"/>
            <a:ext cx="2499360" cy="2499360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716B0335-ABB9-EF20-0731-606631C1AFB2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立方體 7">
              <a:extLst>
                <a:ext uri="{FF2B5EF4-FFF2-40B4-BE49-F238E27FC236}">
                  <a16:creationId xmlns:a16="http://schemas.microsoft.com/office/drawing/2014/main" id="{8A2A3677-24E2-17AD-BDE1-FEC9461A208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43A680ED-C756-9772-ED4F-1762796378EF}"/>
              </a:ext>
            </a:extLst>
          </p:cNvPr>
          <p:cNvSpPr txBox="1"/>
          <p:nvPr/>
        </p:nvSpPr>
        <p:spPr>
          <a:xfrm rot="19035928">
            <a:off x="4870568" y="5392145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4453015-56EC-4078-4141-B9BB6AD065D1}"/>
              </a:ext>
            </a:extLst>
          </p:cNvPr>
          <p:cNvSpPr txBox="1"/>
          <p:nvPr/>
        </p:nvSpPr>
        <p:spPr>
          <a:xfrm>
            <a:off x="5282230" y="4313193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128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AE9172D-9028-BEC5-3130-8BFE4FFA1F45}"/>
              </a:ext>
            </a:extLst>
          </p:cNvPr>
          <p:cNvSpPr txBox="1"/>
          <p:nvPr/>
        </p:nvSpPr>
        <p:spPr>
          <a:xfrm>
            <a:off x="4697629" y="2784606"/>
            <a:ext cx="2226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Number of Channels</a:t>
            </a:r>
          </a:p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特徵維度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2" name="立方體 11">
            <a:extLst>
              <a:ext uri="{FF2B5EF4-FFF2-40B4-BE49-F238E27FC236}">
                <a16:creationId xmlns:a16="http://schemas.microsoft.com/office/drawing/2014/main" id="{135057FD-8162-CA69-A7D0-802829937E71}"/>
              </a:ext>
            </a:extLst>
          </p:cNvPr>
          <p:cNvSpPr/>
          <p:nvPr/>
        </p:nvSpPr>
        <p:spPr>
          <a:xfrm>
            <a:off x="4765043" y="4306733"/>
            <a:ext cx="152400" cy="382252"/>
          </a:xfrm>
          <a:prstGeom prst="cube">
            <a:avLst>
              <a:gd name="adj" fmla="val 9107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9364BBA-B843-4277-B56F-ED1FC86208EE}"/>
              </a:ext>
            </a:extLst>
          </p:cNvPr>
          <p:cNvCxnSpPr>
            <a:cxnSpLocks/>
          </p:cNvCxnSpPr>
          <p:nvPr/>
        </p:nvCxnSpPr>
        <p:spPr>
          <a:xfrm flipV="1">
            <a:off x="4954329" y="4170012"/>
            <a:ext cx="291015" cy="27077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6D364B-F498-A189-1BC8-C08B7A764BBB}"/>
              </a:ext>
            </a:extLst>
          </p:cNvPr>
          <p:cNvSpPr txBox="1"/>
          <p:nvPr/>
        </p:nvSpPr>
        <p:spPr>
          <a:xfrm>
            <a:off x="7702694" y="3958672"/>
            <a:ext cx="30815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2d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卷積僅沿著空間維度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(Height, Width)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</a:t>
            </a:r>
          </a:p>
        </p:txBody>
      </p:sp>
    </p:spTree>
    <p:extLst>
      <p:ext uri="{BB962C8B-B14F-4D97-AF65-F5344CB8AC3E}">
        <p14:creationId xmlns:p14="http://schemas.microsoft.com/office/powerpoint/2010/main" val="26932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1464807"/>
              </p:ext>
            </p:extLst>
          </p:nvPr>
        </p:nvGraphicFramePr>
        <p:xfrm>
          <a:off x="7352936" y="3023494"/>
          <a:ext cx="1279192" cy="127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203959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8831048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026876"/>
              </p:ext>
            </p:extLst>
          </p:nvPr>
        </p:nvGraphicFramePr>
        <p:xfrm>
          <a:off x="7637416" y="2864180"/>
          <a:ext cx="1598024" cy="15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012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799012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798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798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>
                <a:solidFill>
                  <a:srgbClr val="FF0000"/>
                </a:solidFill>
              </a:rPr>
              <a:t>stride = 1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3268964"/>
              </p:ext>
            </p:extLst>
          </p:nvPr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9C84718-5F15-E945-DB4B-BD4A6178F6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8870"/>
              </p:ext>
            </p:extLst>
          </p:nvPr>
        </p:nvGraphicFramePr>
        <p:xfrm>
          <a:off x="7696991" y="2698263"/>
          <a:ext cx="1918788" cy="1917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B7C86E6F-5124-2551-5A2A-B2A7B967E3EE}"/>
              </a:ext>
            </a:extLst>
          </p:cNvPr>
          <p:cNvSpPr/>
          <p:nvPr/>
        </p:nvSpPr>
        <p:spPr>
          <a:xfrm>
            <a:off x="2762069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ECEFAAC-846A-DA4F-9954-7FED1E6B33D8}"/>
              </a:ext>
            </a:extLst>
          </p:cNvPr>
          <p:cNvSpPr/>
          <p:nvPr/>
        </p:nvSpPr>
        <p:spPr>
          <a:xfrm>
            <a:off x="3395857" y="238430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08D274-EA16-B1E2-A032-F6E0D356CEC1}"/>
              </a:ext>
            </a:extLst>
          </p:cNvPr>
          <p:cNvSpPr/>
          <p:nvPr/>
        </p:nvSpPr>
        <p:spPr>
          <a:xfrm>
            <a:off x="2127463" y="301944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2FB3124-9842-EF53-5953-698F7045FEF3}"/>
              </a:ext>
            </a:extLst>
          </p:cNvPr>
          <p:cNvSpPr/>
          <p:nvPr/>
        </p:nvSpPr>
        <p:spPr>
          <a:xfrm>
            <a:off x="2768995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9403E1F-3820-CB0B-A4A2-87DBC80AD629}"/>
              </a:ext>
            </a:extLst>
          </p:cNvPr>
          <p:cNvSpPr/>
          <p:nvPr/>
        </p:nvSpPr>
        <p:spPr>
          <a:xfrm>
            <a:off x="3402783" y="302508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E8CEE65-BB5E-D9D8-AFB9-BCF7691DECAB}"/>
              </a:ext>
            </a:extLst>
          </p:cNvPr>
          <p:cNvSpPr/>
          <p:nvPr/>
        </p:nvSpPr>
        <p:spPr>
          <a:xfrm>
            <a:off x="2127462" y="3668318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34EB6EA-930E-6B9A-0625-74F96FCE9312}"/>
              </a:ext>
            </a:extLst>
          </p:cNvPr>
          <p:cNvSpPr/>
          <p:nvPr/>
        </p:nvSpPr>
        <p:spPr>
          <a:xfrm>
            <a:off x="2768994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E5D76B0-F2CE-5A62-C74F-BD0F26B8A79D}"/>
              </a:ext>
            </a:extLst>
          </p:cNvPr>
          <p:cNvSpPr/>
          <p:nvPr/>
        </p:nvSpPr>
        <p:spPr>
          <a:xfrm>
            <a:off x="3402782" y="3673955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7880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D32AE-5232-A877-3715-475E78730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2D Pooling on RGB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08622B-9AAF-7D34-8C6F-AC324AA5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C648A0E8-E0FE-56F2-D8E0-E2B82058310A}"/>
              </a:ext>
            </a:extLst>
          </p:cNvPr>
          <p:cNvGrpSpPr/>
          <p:nvPr/>
        </p:nvGrpSpPr>
        <p:grpSpPr>
          <a:xfrm>
            <a:off x="7843522" y="2855648"/>
            <a:ext cx="1763454" cy="1692501"/>
            <a:chOff x="1696720" y="2418080"/>
            <a:chExt cx="2499360" cy="2499360"/>
          </a:xfrm>
        </p:grpSpPr>
        <p:sp>
          <p:nvSpPr>
            <p:cNvPr id="7" name="立方體 6">
              <a:extLst>
                <a:ext uri="{FF2B5EF4-FFF2-40B4-BE49-F238E27FC236}">
                  <a16:creationId xmlns:a16="http://schemas.microsoft.com/office/drawing/2014/main" id="{F00486F3-81E9-AF54-BD52-371772182FB8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6" name="立方體 5">
              <a:extLst>
                <a:ext uri="{FF2B5EF4-FFF2-40B4-BE49-F238E27FC236}">
                  <a16:creationId xmlns:a16="http://schemas.microsoft.com/office/drawing/2014/main" id="{159E9177-C699-1BC9-F4E5-7B9A731C9D6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C2DF98A-1B96-357A-38BF-8AC2797973A4}"/>
              </a:ext>
            </a:extLst>
          </p:cNvPr>
          <p:cNvGrpSpPr/>
          <p:nvPr/>
        </p:nvGrpSpPr>
        <p:grpSpPr>
          <a:xfrm>
            <a:off x="1849120" y="2452219"/>
            <a:ext cx="2499360" cy="2499360"/>
            <a:chOff x="1696720" y="2418080"/>
            <a:chExt cx="2499360" cy="2499360"/>
          </a:xfrm>
        </p:grpSpPr>
        <p:sp>
          <p:nvSpPr>
            <p:cNvPr id="12" name="立方體 11">
              <a:extLst>
                <a:ext uri="{FF2B5EF4-FFF2-40B4-BE49-F238E27FC236}">
                  <a16:creationId xmlns:a16="http://schemas.microsoft.com/office/drawing/2014/main" id="{11D3D0E1-C33A-57C6-EC97-7827D6C3C0D6}"/>
                </a:ext>
              </a:extLst>
            </p:cNvPr>
            <p:cNvSpPr/>
            <p:nvPr/>
          </p:nvSpPr>
          <p:spPr>
            <a:xfrm>
              <a:off x="2042160" y="2418080"/>
              <a:ext cx="680720" cy="2499360"/>
            </a:xfrm>
            <a:prstGeom prst="cube">
              <a:avLst>
                <a:gd name="adj" fmla="val 91070"/>
              </a:avLst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立方體 12">
              <a:extLst>
                <a:ext uri="{FF2B5EF4-FFF2-40B4-BE49-F238E27FC236}">
                  <a16:creationId xmlns:a16="http://schemas.microsoft.com/office/drawing/2014/main" id="{11DAEE54-B7E6-17B8-D4DE-EE221E20AE04}"/>
                </a:ext>
              </a:extLst>
            </p:cNvPr>
            <p:cNvSpPr/>
            <p:nvPr/>
          </p:nvSpPr>
          <p:spPr>
            <a:xfrm>
              <a:off x="1696720" y="2418080"/>
              <a:ext cx="2499360" cy="2499360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8D79A673-72F6-7790-0D19-53C27F3EFCC1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B254356-3DDC-5321-295A-48AF0F34F671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AF7B1A2-A4ED-C87F-8A3E-4AC5B3246A78}"/>
              </a:ext>
            </a:extLst>
          </p:cNvPr>
          <p:cNvSpPr txBox="1"/>
          <p:nvPr/>
        </p:nvSpPr>
        <p:spPr>
          <a:xfrm rot="19035928">
            <a:off x="2408139" y="4427486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55D2EBD-04E7-7978-CE9E-EF0847CC8817}"/>
              </a:ext>
            </a:extLst>
          </p:cNvPr>
          <p:cNvSpPr txBox="1"/>
          <p:nvPr/>
        </p:nvSpPr>
        <p:spPr>
          <a:xfrm>
            <a:off x="2819801" y="3348534"/>
            <a:ext cx="723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224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4E0F82E-FF45-3A22-2BC4-CC0C28DC8285}"/>
              </a:ext>
            </a:extLst>
          </p:cNvPr>
          <p:cNvSpPr txBox="1"/>
          <p:nvPr/>
        </p:nvSpPr>
        <p:spPr>
          <a:xfrm>
            <a:off x="3099614" y="2114821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0E7B23D7-56AE-107E-39F5-199D1EF81A98}"/>
              </a:ext>
            </a:extLst>
          </p:cNvPr>
          <p:cNvSpPr txBox="1"/>
          <p:nvPr/>
        </p:nvSpPr>
        <p:spPr>
          <a:xfrm>
            <a:off x="8620997" y="2518947"/>
            <a:ext cx="6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64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3AF3276-3DEE-B232-EFBD-0572E46B9239}"/>
              </a:ext>
            </a:extLst>
          </p:cNvPr>
          <p:cNvSpPr txBox="1"/>
          <p:nvPr/>
        </p:nvSpPr>
        <p:spPr>
          <a:xfrm>
            <a:off x="8546759" y="3460173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8F2D9C0-8113-949B-16DF-C4234D9DB1AB}"/>
              </a:ext>
            </a:extLst>
          </p:cNvPr>
          <p:cNvSpPr txBox="1"/>
          <p:nvPr/>
        </p:nvSpPr>
        <p:spPr>
          <a:xfrm>
            <a:off x="8289195" y="4240372"/>
            <a:ext cx="480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112</a:t>
            </a:r>
            <a:endParaRPr kumimoji="1"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303198A-80AC-2A08-8D86-6BC4AA2EC63D}"/>
              </a:ext>
            </a:extLst>
          </p:cNvPr>
          <p:cNvSpPr txBox="1"/>
          <p:nvPr/>
        </p:nvSpPr>
        <p:spPr>
          <a:xfrm>
            <a:off x="1924165" y="5201563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224 x 224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FD0BBB7-A85A-5DD2-F232-368D641CCE09}"/>
              </a:ext>
            </a:extLst>
          </p:cNvPr>
          <p:cNvSpPr txBox="1"/>
          <p:nvPr/>
        </p:nvSpPr>
        <p:spPr>
          <a:xfrm>
            <a:off x="7704746" y="5201562"/>
            <a:ext cx="1902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112 x 112 x 64</a:t>
            </a:r>
          </a:p>
          <a:p>
            <a:pPr algn="ctr"/>
            <a:r>
              <a:rPr kumimoji="1" lang="en-US" altLang="zh-TW" dirty="0"/>
              <a:t>(H x W x C)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407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1" grpId="0"/>
      <p:bldP spid="22" grpId="0"/>
      <p:bldP spid="2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B010573-FAFF-44FD-5C7E-A789CF506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[Important Notes] Meaning of Pooling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62F00F-C73B-8DF8-8D58-207A0F17B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5DC47CE-4CA9-4790-422A-9422B6C19E05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 maintain the most relevant information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Summarizing the features within the region covered by the filter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Shortage: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No theoretical guarantee for making better model performance</a:t>
            </a:r>
          </a:p>
        </p:txBody>
      </p:sp>
    </p:spTree>
    <p:extLst>
      <p:ext uri="{BB962C8B-B14F-4D97-AF65-F5344CB8AC3E}">
        <p14:creationId xmlns:p14="http://schemas.microsoft.com/office/powerpoint/2010/main" val="3925514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95F921-6EDA-8035-DF5A-29236B092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LeNet-5: Early Convolutional Neural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9B33731-16DB-5002-AEBB-F878DB154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A1E17D-2FF5-9EA8-2851-EFA2254BF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A77E946-6310-70A6-8137-0AF239AFB8D3}"/>
              </a:ext>
            </a:extLst>
          </p:cNvPr>
          <p:cNvSpPr txBox="1"/>
          <p:nvPr/>
        </p:nvSpPr>
        <p:spPr>
          <a:xfrm>
            <a:off x="2229176" y="5951791"/>
            <a:ext cx="776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LeCun</a:t>
            </a:r>
            <a:r>
              <a:rPr kumimoji="1" lang="en" altLang="zh-TW" dirty="0"/>
              <a:t>, Y., </a:t>
            </a:r>
            <a:r>
              <a:rPr kumimoji="1" lang="en" altLang="zh-TW" dirty="0" err="1"/>
              <a:t>Bottou</a:t>
            </a:r>
            <a:r>
              <a:rPr kumimoji="1" lang="en" altLang="zh-TW" dirty="0"/>
              <a:t>, L., </a:t>
            </a:r>
            <a:r>
              <a:rPr kumimoji="1" lang="en" altLang="zh-TW" dirty="0" err="1"/>
              <a:t>Bengio</a:t>
            </a:r>
            <a:r>
              <a:rPr kumimoji="1" lang="en" altLang="zh-TW" dirty="0"/>
              <a:t>, Y., &amp; Haffner, P. (</a:t>
            </a:r>
            <a:r>
              <a:rPr kumimoji="1" lang="en" altLang="zh-TW" dirty="0">
                <a:solidFill>
                  <a:srgbClr val="FF0000"/>
                </a:solidFill>
              </a:rPr>
              <a:t>1998</a:t>
            </a:r>
            <a:r>
              <a:rPr kumimoji="1" lang="en" altLang="zh-TW" dirty="0"/>
              <a:t>). Gradient-based learning applied to document recognition. Proceedings of the IEEE, 86(11), 2278-2324.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DB7822-94CB-30FE-1B4D-55491627AF74}"/>
              </a:ext>
            </a:extLst>
          </p:cNvPr>
          <p:cNvSpPr/>
          <p:nvPr/>
        </p:nvSpPr>
        <p:spPr>
          <a:xfrm>
            <a:off x="214122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BFD304-6C61-0ED9-558D-4BF0944466A4}"/>
              </a:ext>
            </a:extLst>
          </p:cNvPr>
          <p:cNvSpPr/>
          <p:nvPr/>
        </p:nvSpPr>
        <p:spPr>
          <a:xfrm>
            <a:off x="3962400" y="4503420"/>
            <a:ext cx="1363980" cy="449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B4B7019-4327-3023-A154-9DA5B2C53938}"/>
              </a:ext>
            </a:extLst>
          </p:cNvPr>
          <p:cNvSpPr/>
          <p:nvPr/>
        </p:nvSpPr>
        <p:spPr>
          <a:xfrm>
            <a:off x="7764780" y="4373880"/>
            <a:ext cx="1280160" cy="2514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6628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1A4EA4-91E4-63FD-0864-8C256D86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C65DB9-81DC-D005-FEE1-6FC931615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3F29FCE-A3F0-12DB-B1FD-B1C091848B99}"/>
              </a:ext>
            </a:extLst>
          </p:cNvPr>
          <p:cNvSpPr txBox="1"/>
          <p:nvPr/>
        </p:nvSpPr>
        <p:spPr>
          <a:xfrm>
            <a:off x="636815" y="1850917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通常不會只有一層的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Convolutional Layer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隨著層數增加，通常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會越來越小，因為：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Convolutional Layer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可能會縮小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如果沒有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padding)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Pooling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也會縮小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feature map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經過了多次的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Convolution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+ Pooling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後的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feature map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為壓縮後的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重要資訊</a:t>
            </a:r>
            <a:endParaRPr kumimoji="1" lang="en-US" altLang="zh-TW" sz="2400" b="1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14393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667A0C-9EE4-ADCF-7F04-ED0B18D8B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 Normalization (BN)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3799D2-EFE6-72B3-DFB0-1E2782D75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54EC4411-331F-89FB-75D5-1E780B508F33}"/>
              </a:ext>
            </a:extLst>
          </p:cNvPr>
          <p:cNvSpPr/>
          <p:nvPr/>
        </p:nvSpPr>
        <p:spPr>
          <a:xfrm>
            <a:off x="830674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F2CD7406-DBA1-DA07-237D-F37725D41694}"/>
              </a:ext>
            </a:extLst>
          </p:cNvPr>
          <p:cNvSpPr/>
          <p:nvPr/>
        </p:nvSpPr>
        <p:spPr>
          <a:xfrm>
            <a:off x="830674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B2A1C90-B12D-ADAA-9CF8-1CCC0857296A}"/>
              </a:ext>
            </a:extLst>
          </p:cNvPr>
          <p:cNvCxnSpPr>
            <a:cxnSpLocks/>
            <a:stCxn id="37" idx="6"/>
            <a:endCxn id="42" idx="2"/>
          </p:cNvCxnSpPr>
          <p:nvPr/>
        </p:nvCxnSpPr>
        <p:spPr>
          <a:xfrm>
            <a:off x="1402174" y="30974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7276F505-0068-4061-C421-07059C4A60AC}"/>
              </a:ext>
            </a:extLst>
          </p:cNvPr>
          <p:cNvCxnSpPr>
            <a:cxnSpLocks/>
            <a:stCxn id="38" idx="6"/>
            <a:endCxn id="41" idx="2"/>
          </p:cNvCxnSpPr>
          <p:nvPr/>
        </p:nvCxnSpPr>
        <p:spPr>
          <a:xfrm flipV="1">
            <a:off x="1402174" y="30974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橢圓 40">
            <a:extLst>
              <a:ext uri="{FF2B5EF4-FFF2-40B4-BE49-F238E27FC236}">
                <a16:creationId xmlns:a16="http://schemas.microsoft.com/office/drawing/2014/main" id="{1EEA0174-7951-FB79-3246-935E6D0F44D8}"/>
              </a:ext>
            </a:extLst>
          </p:cNvPr>
          <p:cNvSpPr/>
          <p:nvPr/>
        </p:nvSpPr>
        <p:spPr>
          <a:xfrm>
            <a:off x="2579464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AF6A8F57-F0B9-D7F2-5FD3-68BF763B92F6}"/>
              </a:ext>
            </a:extLst>
          </p:cNvPr>
          <p:cNvSpPr/>
          <p:nvPr/>
        </p:nvSpPr>
        <p:spPr>
          <a:xfrm>
            <a:off x="2579464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42BE92B8-261E-A54F-292F-0204865C24EB}"/>
              </a:ext>
            </a:extLst>
          </p:cNvPr>
          <p:cNvCxnSpPr>
            <a:cxnSpLocks/>
          </p:cNvCxnSpPr>
          <p:nvPr/>
        </p:nvCxnSpPr>
        <p:spPr>
          <a:xfrm>
            <a:off x="1402174" y="30974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AD7BB64D-8BA3-796F-8DD5-F8DDA7FE6438}"/>
              </a:ext>
            </a:extLst>
          </p:cNvPr>
          <p:cNvCxnSpPr>
            <a:cxnSpLocks/>
            <a:stCxn id="38" idx="6"/>
            <a:endCxn id="42" idx="2"/>
          </p:cNvCxnSpPr>
          <p:nvPr/>
        </p:nvCxnSpPr>
        <p:spPr>
          <a:xfrm>
            <a:off x="1402174" y="42856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F0A0A78-3B18-CEDD-82AA-3837114A46E7}"/>
                  </a:ext>
                </a:extLst>
              </p:cNvPr>
              <p:cNvSpPr txBox="1"/>
              <p:nvPr/>
            </p:nvSpPr>
            <p:spPr>
              <a:xfrm>
                <a:off x="936389" y="28973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6F0A0A78-3B18-CEDD-82AA-3837114A4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89" y="2897365"/>
                <a:ext cx="322139" cy="400110"/>
              </a:xfrm>
              <a:prstGeom prst="rect">
                <a:avLst/>
              </a:prstGeom>
              <a:blipFill>
                <a:blip r:embed="rId2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2937082-04B4-ED50-AA11-27CE89F1AB35}"/>
                  </a:ext>
                </a:extLst>
              </p:cNvPr>
              <p:cNvSpPr txBox="1"/>
              <p:nvPr/>
            </p:nvSpPr>
            <p:spPr>
              <a:xfrm>
                <a:off x="912606" y="40663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12937082-04B4-ED50-AA11-27CE89F1A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606" y="4066361"/>
                <a:ext cx="44485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C3D8883-F7CC-F3CF-EA83-49762FBEBCC8}"/>
                  </a:ext>
                </a:extLst>
              </p:cNvPr>
              <p:cNvSpPr txBox="1"/>
              <p:nvPr/>
            </p:nvSpPr>
            <p:spPr>
              <a:xfrm>
                <a:off x="2636481" y="28973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2C3D8883-F7CC-F3CF-EA83-49762FBEB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6481" y="2897365"/>
                <a:ext cx="51587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C6847CF-8AF3-FA1D-EF01-309014A358AB}"/>
                  </a:ext>
                </a:extLst>
              </p:cNvPr>
              <p:cNvSpPr txBox="1"/>
              <p:nvPr/>
            </p:nvSpPr>
            <p:spPr>
              <a:xfrm>
                <a:off x="2612992" y="40855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C6847CF-8AF3-FA1D-EF01-309014A35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992" y="4085571"/>
                <a:ext cx="504444" cy="424796"/>
              </a:xfrm>
              <a:prstGeom prst="rect">
                <a:avLst/>
              </a:prstGeom>
              <a:blipFill>
                <a:blip r:embed="rId5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文字方塊 56">
            <a:extLst>
              <a:ext uri="{FF2B5EF4-FFF2-40B4-BE49-F238E27FC236}">
                <a16:creationId xmlns:a16="http://schemas.microsoft.com/office/drawing/2014/main" id="{5D66460D-0E90-4220-DA5C-95AB08FE15F3}"/>
              </a:ext>
            </a:extLst>
          </p:cNvPr>
          <p:cNvSpPr txBox="1"/>
          <p:nvPr/>
        </p:nvSpPr>
        <p:spPr>
          <a:xfrm rot="5400000">
            <a:off x="833940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D01F52D3-17E5-A806-6EBE-7E59C4595E00}"/>
              </a:ext>
            </a:extLst>
          </p:cNvPr>
          <p:cNvSpPr txBox="1"/>
          <p:nvPr/>
        </p:nvSpPr>
        <p:spPr>
          <a:xfrm rot="5400000">
            <a:off x="2578450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BA3F778-8DCC-F0A7-F51C-96FE18E063D5}"/>
              </a:ext>
            </a:extLst>
          </p:cNvPr>
          <p:cNvSpPr/>
          <p:nvPr/>
        </p:nvSpPr>
        <p:spPr>
          <a:xfrm>
            <a:off x="2489200" y="2570480"/>
            <a:ext cx="792480" cy="2275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96DE832-2955-44A4-433C-70C3DE0D4CAE}"/>
                  </a:ext>
                </a:extLst>
              </p:cNvPr>
              <p:cNvSpPr txBox="1"/>
              <p:nvPr/>
            </p:nvSpPr>
            <p:spPr>
              <a:xfrm>
                <a:off x="3454400" y="1534160"/>
                <a:ext cx="34137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計算：</a:t>
                </a:r>
                <a14:m>
                  <m:oMath xmlns:m="http://schemas.openxmlformats.org/officeDocument/2006/math"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:r>
                  <a:rPr lang="zh-TW" altLang="en-US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平均數</a:t>
                </a:r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800" kern="100" dirty="0">
                    <a:solidFill>
                      <a:schemeClr val="tx1"/>
                    </a:solidFill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&amp;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標準差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lang="zh-TW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096DE832-2955-44A4-433C-70C3DE0D4C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400" y="1534160"/>
                <a:ext cx="3413760" cy="369332"/>
              </a:xfrm>
              <a:prstGeom prst="rect">
                <a:avLst/>
              </a:prstGeom>
              <a:blipFill>
                <a:blip r:embed="rId6"/>
                <a:stretch>
                  <a:fillRect l="-185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肘形接點 62">
            <a:extLst>
              <a:ext uri="{FF2B5EF4-FFF2-40B4-BE49-F238E27FC236}">
                <a16:creationId xmlns:a16="http://schemas.microsoft.com/office/drawing/2014/main" id="{F03AF852-46BC-B85A-82D1-3FB1F3B2FA30}"/>
              </a:ext>
            </a:extLst>
          </p:cNvPr>
          <p:cNvCxnSpPr>
            <a:stCxn id="60" idx="0"/>
            <a:endCxn id="61" idx="1"/>
          </p:cNvCxnSpPr>
          <p:nvPr/>
        </p:nvCxnSpPr>
        <p:spPr>
          <a:xfrm rot="5400000" flipH="1" flipV="1">
            <a:off x="2744093" y="1860173"/>
            <a:ext cx="851654" cy="56896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橢圓 63">
            <a:extLst>
              <a:ext uri="{FF2B5EF4-FFF2-40B4-BE49-F238E27FC236}">
                <a16:creationId xmlns:a16="http://schemas.microsoft.com/office/drawing/2014/main" id="{C3E3F7A8-2EE9-EBC7-4695-91C69073B793}"/>
              </a:ext>
            </a:extLst>
          </p:cNvPr>
          <p:cNvSpPr/>
          <p:nvPr/>
        </p:nvSpPr>
        <p:spPr>
          <a:xfrm>
            <a:off x="4346915" y="28116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橢圓 64">
            <a:extLst>
              <a:ext uri="{FF2B5EF4-FFF2-40B4-BE49-F238E27FC236}">
                <a16:creationId xmlns:a16="http://schemas.microsoft.com/office/drawing/2014/main" id="{270B74A9-E328-AF2C-3EEE-1B373E310EC3}"/>
              </a:ext>
            </a:extLst>
          </p:cNvPr>
          <p:cNvSpPr/>
          <p:nvPr/>
        </p:nvSpPr>
        <p:spPr>
          <a:xfrm>
            <a:off x="4346915" y="39998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164DB17-C0EC-D60B-88A4-1DEBAA2AD1DD}"/>
                  </a:ext>
                </a:extLst>
              </p:cNvPr>
              <p:cNvSpPr txBox="1"/>
              <p:nvPr/>
            </p:nvSpPr>
            <p:spPr>
              <a:xfrm>
                <a:off x="4403932" y="28973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9164DB17-C0EC-D60B-88A4-1DEBAA2A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3932" y="2897365"/>
                <a:ext cx="51587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67EA603-BAF4-CC45-7620-95CBAD85CBEA}"/>
                  </a:ext>
                </a:extLst>
              </p:cNvPr>
              <p:cNvSpPr txBox="1"/>
              <p:nvPr/>
            </p:nvSpPr>
            <p:spPr>
              <a:xfrm>
                <a:off x="4380443" y="40855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A67EA603-BAF4-CC45-7620-95CBAD85C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0443" y="4085571"/>
                <a:ext cx="504444" cy="424796"/>
              </a:xfrm>
              <a:prstGeom prst="rect">
                <a:avLst/>
              </a:prstGeom>
              <a:blipFill>
                <a:blip r:embed="rId8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文字方塊 67">
            <a:extLst>
              <a:ext uri="{FF2B5EF4-FFF2-40B4-BE49-F238E27FC236}">
                <a16:creationId xmlns:a16="http://schemas.microsoft.com/office/drawing/2014/main" id="{48D66048-BB9F-222A-D662-EAC8F572C8D3}"/>
              </a:ext>
            </a:extLst>
          </p:cNvPr>
          <p:cNvSpPr txBox="1"/>
          <p:nvPr/>
        </p:nvSpPr>
        <p:spPr>
          <a:xfrm rot="5400000">
            <a:off x="4345901" y="36297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17BFF798-BB0C-07DC-54A2-5AF46F7B83EF}"/>
              </a:ext>
            </a:extLst>
          </p:cNvPr>
          <p:cNvCxnSpPr>
            <a:cxnSpLocks/>
            <a:stCxn id="50" idx="3"/>
            <a:endCxn id="64" idx="2"/>
          </p:cNvCxnSpPr>
          <p:nvPr/>
        </p:nvCxnSpPr>
        <p:spPr>
          <a:xfrm>
            <a:off x="3152355" y="3097420"/>
            <a:ext cx="1194560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87467220-ABB2-5A79-2E07-1217247A22F0}"/>
              </a:ext>
            </a:extLst>
          </p:cNvPr>
          <p:cNvCxnSpPr>
            <a:cxnSpLocks/>
            <a:stCxn id="42" idx="6"/>
            <a:endCxn id="65" idx="2"/>
          </p:cNvCxnSpPr>
          <p:nvPr/>
        </p:nvCxnSpPr>
        <p:spPr>
          <a:xfrm>
            <a:off x="3150964" y="4285626"/>
            <a:ext cx="1195951" cy="0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F4E487E8-7115-62EF-4254-B2FA6F9EE8D0}"/>
                  </a:ext>
                </a:extLst>
              </p:cNvPr>
              <p:cNvSpPr txBox="1"/>
              <p:nvPr/>
            </p:nvSpPr>
            <p:spPr>
              <a:xfrm>
                <a:off x="5708355" y="2642231"/>
                <a:ext cx="231961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zh-TW" altLang="en-US" sz="2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文字方塊 77">
                <a:extLst>
                  <a:ext uri="{FF2B5EF4-FFF2-40B4-BE49-F238E27FC236}">
                    <a16:creationId xmlns:a16="http://schemas.microsoft.com/office/drawing/2014/main" id="{F4E487E8-7115-62EF-4254-B2FA6F9EE8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55" y="2642231"/>
                <a:ext cx="2319610" cy="910377"/>
              </a:xfrm>
              <a:prstGeom prst="rect">
                <a:avLst/>
              </a:prstGeom>
              <a:blipFill>
                <a:blip r:embed="rId9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DB00FC11-D74B-C225-FEB1-0A543DCAD987}"/>
                  </a:ext>
                </a:extLst>
              </p:cNvPr>
              <p:cNvSpPr txBox="1"/>
              <p:nvPr/>
            </p:nvSpPr>
            <p:spPr>
              <a:xfrm>
                <a:off x="5708355" y="3768482"/>
                <a:ext cx="2319610" cy="922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800" b="0" i="1" kern="10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TW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文字方塊 78">
                <a:extLst>
                  <a:ext uri="{FF2B5EF4-FFF2-40B4-BE49-F238E27FC236}">
                    <a16:creationId xmlns:a16="http://schemas.microsoft.com/office/drawing/2014/main" id="{DB00FC11-D74B-C225-FEB1-0A543DCAD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355" y="3768482"/>
                <a:ext cx="2319610" cy="922881"/>
              </a:xfrm>
              <a:prstGeom prst="rect">
                <a:avLst/>
              </a:prstGeom>
              <a:blipFill>
                <a:blip r:embed="rId10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文字方塊 79">
            <a:extLst>
              <a:ext uri="{FF2B5EF4-FFF2-40B4-BE49-F238E27FC236}">
                <a16:creationId xmlns:a16="http://schemas.microsoft.com/office/drawing/2014/main" id="{A1681D01-6AAE-C2DF-8285-4193B427871E}"/>
              </a:ext>
            </a:extLst>
          </p:cNvPr>
          <p:cNvSpPr txBox="1"/>
          <p:nvPr/>
        </p:nvSpPr>
        <p:spPr>
          <a:xfrm>
            <a:off x="2590800" y="6240302"/>
            <a:ext cx="701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 err="1"/>
              <a:t>Ioffe</a:t>
            </a:r>
            <a:r>
              <a:rPr kumimoji="1" lang="en" altLang="zh-TW" sz="1400" dirty="0"/>
              <a:t>, Sergey, and Christian </a:t>
            </a:r>
            <a:r>
              <a:rPr kumimoji="1" lang="en" altLang="zh-TW" sz="1400" dirty="0" err="1"/>
              <a:t>Szegedy</a:t>
            </a:r>
            <a:r>
              <a:rPr kumimoji="1" lang="en" altLang="zh-TW" sz="1400" dirty="0"/>
              <a:t>. "Batch normalization: Accelerating deep network training by reducing internal covariate shift." International conference on machine learning. 2015.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2105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AD1D33-7005-B415-91D8-070664534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Value comparison example with BN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6CD819-83EE-BC7A-7120-2B1D2B333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圖片 5" descr="一張含有 繪圖, 圖表, 螢幕擷取畫面, 行 的圖片&#10;&#10;自動產生的描述">
            <a:extLst>
              <a:ext uri="{FF2B5EF4-FFF2-40B4-BE49-F238E27FC236}">
                <a16:creationId xmlns:a16="http://schemas.microsoft.com/office/drawing/2014/main" id="{5741A399-E8D8-5564-7132-76C64BB2E5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385" y="1789876"/>
            <a:ext cx="9247885" cy="44834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6FC540-E394-440C-94D8-B84F8DC50A92}"/>
              </a:ext>
            </a:extLst>
          </p:cNvPr>
          <p:cNvSpPr/>
          <p:nvPr/>
        </p:nvSpPr>
        <p:spPr>
          <a:xfrm>
            <a:off x="2095500" y="5852160"/>
            <a:ext cx="3863340" cy="42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694FF4-8839-4599-194A-B0063C7076BF}"/>
              </a:ext>
            </a:extLst>
          </p:cNvPr>
          <p:cNvSpPr/>
          <p:nvPr/>
        </p:nvSpPr>
        <p:spPr>
          <a:xfrm>
            <a:off x="6749615" y="5831352"/>
            <a:ext cx="3863340" cy="4211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61949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928013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BN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對數值進行轉換，使得轉換後的數值的平均值為零、標準差為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，類似於統計上的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Z-score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standardization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BN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可以：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減少不同特徵尺度帶來的偏差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提高模型訓練時的穩定性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91968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whole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8053269" y="4581784"/>
            <a:ext cx="1534867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73288" y="4174967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E85BA8-2F26-1F1A-AABB-1BBC9894B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D6EFAE-3746-0061-7FED-6C970CE10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EE770D4-D14A-ECE1-B400-621D57F070D6}"/>
              </a:ext>
            </a:extLst>
          </p:cNvPr>
          <p:cNvSpPr txBox="1"/>
          <p:nvPr/>
        </p:nvSpPr>
        <p:spPr>
          <a:xfrm>
            <a:off x="636815" y="192801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常被稱為全連接層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(Fully-connected layers, FC)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Multi-layer perceptron (MLP)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即是由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FC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所構成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注意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! CNN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不是全連接層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8B29B11E-3F3B-6CAD-87AE-2DF76CAA2CDD}"/>
              </a:ext>
            </a:extLst>
          </p:cNvPr>
          <p:cNvSpPr/>
          <p:nvPr/>
        </p:nvSpPr>
        <p:spPr>
          <a:xfrm>
            <a:off x="1176243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8DB92D0F-BB08-17D1-F20A-F29CC09A4557}"/>
              </a:ext>
            </a:extLst>
          </p:cNvPr>
          <p:cNvSpPr/>
          <p:nvPr/>
        </p:nvSpPr>
        <p:spPr>
          <a:xfrm>
            <a:off x="1176243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0128C15B-8215-BCBE-1BFA-17A65C6DCB0E}"/>
              </a:ext>
            </a:extLst>
          </p:cNvPr>
          <p:cNvCxnSpPr>
            <a:cxnSpLocks/>
            <a:stCxn id="6" idx="6"/>
          </p:cNvCxnSpPr>
          <p:nvPr/>
        </p:nvCxnSpPr>
        <p:spPr>
          <a:xfrm>
            <a:off x="1747743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E2F41D1-B2CB-FDC6-5295-316F1ECF435B}"/>
              </a:ext>
            </a:extLst>
          </p:cNvPr>
          <p:cNvCxnSpPr>
            <a:cxnSpLocks/>
            <a:stCxn id="7" idx="6"/>
            <a:endCxn id="10" idx="2"/>
          </p:cNvCxnSpPr>
          <p:nvPr/>
        </p:nvCxnSpPr>
        <p:spPr>
          <a:xfrm flipV="1">
            <a:off x="1747743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橢圓 9">
            <a:extLst>
              <a:ext uri="{FF2B5EF4-FFF2-40B4-BE49-F238E27FC236}">
                <a16:creationId xmlns:a16="http://schemas.microsoft.com/office/drawing/2014/main" id="{6C75F7CD-20B9-3749-E3A3-551AB43236B2}"/>
              </a:ext>
            </a:extLst>
          </p:cNvPr>
          <p:cNvSpPr/>
          <p:nvPr/>
        </p:nvSpPr>
        <p:spPr>
          <a:xfrm>
            <a:off x="2925033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2EFDE491-EA87-4E78-59B6-7B19738CD7DD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1747743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BC76E1A5-C40A-D791-7E16-56EEB3F28F44}"/>
              </a:ext>
            </a:extLst>
          </p:cNvPr>
          <p:cNvCxnSpPr>
            <a:cxnSpLocks/>
            <a:stCxn id="7" idx="6"/>
          </p:cNvCxnSpPr>
          <p:nvPr/>
        </p:nvCxnSpPr>
        <p:spPr>
          <a:xfrm>
            <a:off x="1747743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7766242E-39BA-9400-02BE-253ED04E4DF5}"/>
              </a:ext>
            </a:extLst>
          </p:cNvPr>
          <p:cNvSpPr/>
          <p:nvPr/>
        </p:nvSpPr>
        <p:spPr>
          <a:xfrm>
            <a:off x="4000977" y="48666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7B06EDD-E994-7141-F7FC-DC279B703026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>
            <a:off x="3496533" y="4580851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A558F23-4210-8CBE-5993-74D40C3C511C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3496533" y="5152351"/>
            <a:ext cx="504444" cy="619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/>
              <p:nvPr/>
            </p:nvSpPr>
            <p:spPr>
              <a:xfrm>
                <a:off x="1281958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EBABDDD6-592D-9595-E7D0-D4F5688FC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958" y="4344104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/>
              <p:nvPr/>
            </p:nvSpPr>
            <p:spPr>
              <a:xfrm>
                <a:off x="1258175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F4E32E2-49F8-964C-ABD7-7D142BC64D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175" y="5549098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/>
              <p:nvPr/>
            </p:nvSpPr>
            <p:spPr>
              <a:xfrm>
                <a:off x="2982050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1710462-323E-4038-FA67-CCB74522B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2050" y="437034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/>
              <p:nvPr/>
            </p:nvSpPr>
            <p:spPr>
              <a:xfrm>
                <a:off x="4034505" y="4958283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0ADF54E5-1B42-DE03-09C4-8A4A67B47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505" y="4958283"/>
                <a:ext cx="504444" cy="400110"/>
              </a:xfrm>
              <a:prstGeom prst="rect">
                <a:avLst/>
              </a:prstGeom>
              <a:blipFill>
                <a:blip r:embed="rId6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/>
              <p:nvPr/>
            </p:nvSpPr>
            <p:spPr>
              <a:xfrm>
                <a:off x="2958561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55FB0801-F045-1040-C9DA-A67B696277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8561" y="5561049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橢圓 26">
            <a:extLst>
              <a:ext uri="{FF2B5EF4-FFF2-40B4-BE49-F238E27FC236}">
                <a16:creationId xmlns:a16="http://schemas.microsoft.com/office/drawing/2014/main" id="{2FED192D-773D-C148-1D29-09DA2819341A}"/>
              </a:ext>
            </a:extLst>
          </p:cNvPr>
          <p:cNvSpPr/>
          <p:nvPr/>
        </p:nvSpPr>
        <p:spPr>
          <a:xfrm>
            <a:off x="2913603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53252961-310F-14E9-1E68-0145A323984E}"/>
              </a:ext>
            </a:extLst>
          </p:cNvPr>
          <p:cNvSpPr/>
          <p:nvPr/>
        </p:nvSpPr>
        <p:spPr>
          <a:xfrm>
            <a:off x="6361380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F13AABE7-F2B6-DA6A-905B-812B59C2740E}"/>
              </a:ext>
            </a:extLst>
          </p:cNvPr>
          <p:cNvSpPr/>
          <p:nvPr/>
        </p:nvSpPr>
        <p:spPr>
          <a:xfrm>
            <a:off x="6361380" y="548603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50F18839-22D2-927B-0F06-CA434A9CFC7C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6932880" y="4579464"/>
            <a:ext cx="1165860" cy="119258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4F4FE554-1966-088E-56A1-A9F6ABA88A46}"/>
              </a:ext>
            </a:extLst>
          </p:cNvPr>
          <p:cNvCxnSpPr>
            <a:cxnSpLocks/>
            <a:stCxn id="31" idx="6"/>
            <a:endCxn id="34" idx="2"/>
          </p:cNvCxnSpPr>
          <p:nvPr/>
        </p:nvCxnSpPr>
        <p:spPr>
          <a:xfrm flipV="1">
            <a:off x="6932880" y="4580851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>
            <a:extLst>
              <a:ext uri="{FF2B5EF4-FFF2-40B4-BE49-F238E27FC236}">
                <a16:creationId xmlns:a16="http://schemas.microsoft.com/office/drawing/2014/main" id="{441FF42F-FC74-33EB-88EC-F24B8A86BC8C}"/>
              </a:ext>
            </a:extLst>
          </p:cNvPr>
          <p:cNvSpPr/>
          <p:nvPr/>
        </p:nvSpPr>
        <p:spPr>
          <a:xfrm>
            <a:off x="8110170" y="4295101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4168EE2-7ED5-0BE3-3529-7C2A1013AE0C}"/>
              </a:ext>
            </a:extLst>
          </p:cNvPr>
          <p:cNvCxnSpPr>
            <a:cxnSpLocks/>
            <a:stCxn id="30" idx="6"/>
            <a:endCxn id="34" idx="2"/>
          </p:cNvCxnSpPr>
          <p:nvPr/>
        </p:nvCxnSpPr>
        <p:spPr>
          <a:xfrm>
            <a:off x="6932880" y="4579464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E524256-2F11-5276-0B2E-B2F1E3065911}"/>
              </a:ext>
            </a:extLst>
          </p:cNvPr>
          <p:cNvCxnSpPr>
            <a:cxnSpLocks/>
            <a:stCxn id="31" idx="6"/>
          </p:cNvCxnSpPr>
          <p:nvPr/>
        </p:nvCxnSpPr>
        <p:spPr>
          <a:xfrm>
            <a:off x="6932880" y="5771780"/>
            <a:ext cx="1165860" cy="2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橢圓 36">
            <a:extLst>
              <a:ext uri="{FF2B5EF4-FFF2-40B4-BE49-F238E27FC236}">
                <a16:creationId xmlns:a16="http://schemas.microsoft.com/office/drawing/2014/main" id="{CA2E8453-E1A5-2C30-3DEF-99746C77A921}"/>
              </a:ext>
            </a:extLst>
          </p:cNvPr>
          <p:cNvSpPr/>
          <p:nvPr/>
        </p:nvSpPr>
        <p:spPr>
          <a:xfrm>
            <a:off x="9689656" y="429371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B175C885-E0C8-DEF2-2705-7AF564501BFA}"/>
              </a:ext>
            </a:extLst>
          </p:cNvPr>
          <p:cNvCxnSpPr>
            <a:cxnSpLocks/>
            <a:stCxn id="34" idx="6"/>
            <a:endCxn id="37" idx="2"/>
          </p:cNvCxnSpPr>
          <p:nvPr/>
        </p:nvCxnSpPr>
        <p:spPr>
          <a:xfrm flipV="1">
            <a:off x="8681670" y="4579464"/>
            <a:ext cx="1007986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C2B5C706-F1F8-69A1-9026-4156E9D2CAF3}"/>
              </a:ext>
            </a:extLst>
          </p:cNvPr>
          <p:cNvCxnSpPr>
            <a:cxnSpLocks/>
            <a:stCxn id="51" idx="6"/>
            <a:endCxn id="37" idx="2"/>
          </p:cNvCxnSpPr>
          <p:nvPr/>
        </p:nvCxnSpPr>
        <p:spPr>
          <a:xfrm flipV="1">
            <a:off x="8670240" y="4579464"/>
            <a:ext cx="1019416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/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D23AD4D-2B03-9834-83A5-B4D15B064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095" y="4344104"/>
                <a:ext cx="322139" cy="400110"/>
              </a:xfrm>
              <a:prstGeom prst="rect">
                <a:avLst/>
              </a:prstGeom>
              <a:blipFill>
                <a:blip r:embed="rId8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/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20063FF2-0CBE-1ABE-1FC0-D07263960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3312" y="5549098"/>
                <a:ext cx="444852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/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25A4BB97-68CF-7476-B1C3-877DD07923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187" y="4370345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/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i="1" baseline="-2500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8705D441-B99D-BD55-41D6-21560074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4385396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/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4DE58713-73A7-8547-9C4E-1D9E83F6B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698" y="5561049"/>
                <a:ext cx="50444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橢圓 50">
            <a:extLst>
              <a:ext uri="{FF2B5EF4-FFF2-40B4-BE49-F238E27FC236}">
                <a16:creationId xmlns:a16="http://schemas.microsoft.com/office/drawing/2014/main" id="{3017AE35-0437-8ECF-FB73-B0878DA4AD14}"/>
              </a:ext>
            </a:extLst>
          </p:cNvPr>
          <p:cNvSpPr/>
          <p:nvPr/>
        </p:nvSpPr>
        <p:spPr>
          <a:xfrm>
            <a:off x="8098740" y="5480584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532566E6-0641-84E5-D6C1-73F5BD08D14E}"/>
              </a:ext>
            </a:extLst>
          </p:cNvPr>
          <p:cNvCxnSpPr>
            <a:cxnSpLocks/>
            <a:endCxn id="57" idx="2"/>
          </p:cNvCxnSpPr>
          <p:nvPr/>
        </p:nvCxnSpPr>
        <p:spPr>
          <a:xfrm>
            <a:off x="8670240" y="4564092"/>
            <a:ext cx="1019416" cy="119927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橢圓 56">
            <a:extLst>
              <a:ext uri="{FF2B5EF4-FFF2-40B4-BE49-F238E27FC236}">
                <a16:creationId xmlns:a16="http://schemas.microsoft.com/office/drawing/2014/main" id="{A7920916-7AD2-60BC-7E73-C37D383056E7}"/>
              </a:ext>
            </a:extLst>
          </p:cNvPr>
          <p:cNvSpPr/>
          <p:nvPr/>
        </p:nvSpPr>
        <p:spPr>
          <a:xfrm>
            <a:off x="9689656" y="547761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/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8" name="文字方塊 57">
                <a:extLst>
                  <a:ext uri="{FF2B5EF4-FFF2-40B4-BE49-F238E27FC236}">
                    <a16:creationId xmlns:a16="http://schemas.microsoft.com/office/drawing/2014/main" id="{F5A3A975-D4E1-EB11-8B4B-B5A2818DD2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184" y="5569297"/>
                <a:ext cx="504444" cy="400110"/>
              </a:xfrm>
              <a:prstGeom prst="rect">
                <a:avLst/>
              </a:prstGeom>
              <a:blipFill>
                <a:blip r:embed="rId13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2FE66D13-6C7B-E935-C153-7831E9C69B91}"/>
              </a:ext>
            </a:extLst>
          </p:cNvPr>
          <p:cNvCxnSpPr>
            <a:cxnSpLocks/>
            <a:stCxn id="51" idx="6"/>
            <a:endCxn id="57" idx="2"/>
          </p:cNvCxnSpPr>
          <p:nvPr/>
        </p:nvCxnSpPr>
        <p:spPr>
          <a:xfrm flipV="1">
            <a:off x="8670240" y="5763365"/>
            <a:ext cx="1019416" cy="296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C9F9DE04-A461-3ACC-E2E7-4107F838322D}"/>
              </a:ext>
            </a:extLst>
          </p:cNvPr>
          <p:cNvSpPr txBox="1"/>
          <p:nvPr/>
        </p:nvSpPr>
        <p:spPr>
          <a:xfrm>
            <a:off x="10249727" y="4967685"/>
            <a:ext cx="142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Classification</a:t>
            </a:r>
            <a:endParaRPr kumimoji="1" lang="zh-TW" altLang="en-US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6D49846D-F153-C5E6-6E94-4722750BF48D}"/>
              </a:ext>
            </a:extLst>
          </p:cNvPr>
          <p:cNvSpPr txBox="1"/>
          <p:nvPr/>
        </p:nvSpPr>
        <p:spPr>
          <a:xfrm>
            <a:off x="4646833" y="4690686"/>
            <a:ext cx="1428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Regression /</a:t>
            </a:r>
          </a:p>
          <a:p>
            <a:r>
              <a:rPr kumimoji="1" lang="en-US" altLang="zh-TW" dirty="0"/>
              <a:t>Binary Classification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2703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48" grpId="0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FFE15D-E225-C52E-5576-FE8D3BCF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Flatten?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ACCCDE0-0CE6-9869-7BF1-D4D6F9F55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993318-08B0-32D4-66F2-19A6E8CEEA8B}"/>
              </a:ext>
            </a:extLst>
          </p:cNvPr>
          <p:cNvSpPr txBox="1"/>
          <p:nvPr/>
        </p:nvSpPr>
        <p:spPr>
          <a:xfrm>
            <a:off x="636815" y="1928013"/>
            <a:ext cx="10918370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以分類任務來說，我們需要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Fully-connected layers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CNN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常被用於分類任務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66132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DF92E-B5A8-D2C9-16E4-EE0DB245D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CNN Summary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841A6B-01EF-5CBE-F220-27940AAD0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FA76626-3C10-AE6F-B4B3-8FF3F784CD37}"/>
              </a:ext>
            </a:extLst>
          </p:cNvPr>
          <p:cNvSpPr txBox="1"/>
          <p:nvPr/>
        </p:nvSpPr>
        <p:spPr>
          <a:xfrm>
            <a:off x="636815" y="1897533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為影像資料量身定做，用來捕捉空間資訊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(Spatial Information)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Parameter sharing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參數共享機制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降低用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MLP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來進行影像任務的參數量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25214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12265A-7A1D-FEB2-B3B2-7084F139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ConvNets</a:t>
            </a:r>
            <a:r>
              <a:rPr kumimoji="1" lang="en" altLang="zh-TW" dirty="0"/>
              <a:t> are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8F1247-CA77-876E-722C-4F7CFD435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6B4BE4-6D6A-0754-D011-741F5E8D4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41" y="2137767"/>
            <a:ext cx="4270037" cy="360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467AF33-E926-CE59-45F4-1C49E319454F}"/>
              </a:ext>
            </a:extLst>
          </p:cNvPr>
          <p:cNvSpPr txBox="1"/>
          <p:nvPr/>
        </p:nvSpPr>
        <p:spPr>
          <a:xfrm>
            <a:off x="1280924" y="1768435"/>
            <a:ext cx="30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Object Detection with YOLO</a:t>
            </a:r>
            <a:endParaRPr kumimoji="1" lang="zh-TW" altLang="en-US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597930D-6B42-ACA0-B55F-7937B3964FE5}"/>
              </a:ext>
            </a:extLst>
          </p:cNvPr>
          <p:cNvSpPr txBox="1"/>
          <p:nvPr/>
        </p:nvSpPr>
        <p:spPr>
          <a:xfrm>
            <a:off x="778006" y="5742723"/>
            <a:ext cx="402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pjreddie.com</a:t>
            </a:r>
            <a:r>
              <a:rPr kumimoji="1" lang="en-US" altLang="zh-TW" sz="1400" dirty="0"/>
              <a:t>/darknet/yolo/</a:t>
            </a:r>
            <a:endParaRPr kumimoji="1" lang="zh-TW" altLang="en-US" sz="1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E9E3E59-B7E5-A80C-42FC-2CB4D10DA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478" y="2261940"/>
            <a:ext cx="4460661" cy="335661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0A15A22E-CDDC-1FD9-0AF9-13446B11ADE3}"/>
              </a:ext>
            </a:extLst>
          </p:cNvPr>
          <p:cNvSpPr txBox="1"/>
          <p:nvPr/>
        </p:nvSpPr>
        <p:spPr>
          <a:xfrm>
            <a:off x="6948784" y="5742723"/>
            <a:ext cx="38898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  <a:r>
              <a:rPr kumimoji="1" lang="en" altLang="zh-TW" sz="1400" dirty="0" err="1"/>
              <a:t>Gatys</a:t>
            </a:r>
            <a:r>
              <a:rPr kumimoji="1" lang="en" altLang="zh-TW" sz="1400" dirty="0"/>
              <a:t>, Leon A., Alexander S. Ecker, and Matthias </a:t>
            </a:r>
            <a:r>
              <a:rPr kumimoji="1" lang="en" altLang="zh-TW" sz="1400" dirty="0" err="1"/>
              <a:t>Bethge</a:t>
            </a:r>
            <a:r>
              <a:rPr kumimoji="1" lang="en" altLang="zh-TW" sz="1400" dirty="0"/>
              <a:t>. "Image style transfer using convolutional neural networks." CVPR. 2016.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30CD8BD-7475-AB77-206B-EAA25B37A0CD}"/>
              </a:ext>
            </a:extLst>
          </p:cNvPr>
          <p:cNvSpPr txBox="1"/>
          <p:nvPr/>
        </p:nvSpPr>
        <p:spPr>
          <a:xfrm>
            <a:off x="7268824" y="1768435"/>
            <a:ext cx="3014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Style Transfer with CNN</a:t>
            </a:r>
            <a:endParaRPr kumimoji="1"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62884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D038F2-90E8-5217-422A-BD5F3A5F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Advanced CNNs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F57CB7-E665-1BC0-C0BC-41AC947BF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5FB99C0-C112-C572-EFF2-C14DBFA243E7}"/>
              </a:ext>
            </a:extLst>
          </p:cNvPr>
          <p:cNvSpPr txBox="1"/>
          <p:nvPr/>
        </p:nvSpPr>
        <p:spPr>
          <a:xfrm>
            <a:off x="636815" y="192801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Deep Residual Learning for Image Recognition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/abs/1512.03385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[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DenseNet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] Densely Connected Convolutional Networks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/abs/1608.06993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slazebni.cs.illinois.edu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/spring17/lec04_advanced_cnn.pdf</a:t>
            </a:r>
          </a:p>
        </p:txBody>
      </p:sp>
    </p:spTree>
    <p:extLst>
      <p:ext uri="{BB962C8B-B14F-4D97-AF65-F5344CB8AC3E}">
        <p14:creationId xmlns:p14="http://schemas.microsoft.com/office/powerpoint/2010/main" val="3599546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69205-63D9-64C5-0C42-1C3E4F8C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Examples of Convolutions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FCF5FA-EC83-05C3-775E-65B473FDE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E6F0030-E68A-DDBB-99FA-D1DFE6D61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0722" y="2385098"/>
            <a:ext cx="2951648" cy="313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AF486A9-BF46-1329-334D-B2B4E35A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312" y="2385098"/>
            <a:ext cx="3037771" cy="297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BE43F88-9EA0-84C5-D73C-0F9AF8E4E1AF}"/>
              </a:ext>
            </a:extLst>
          </p:cNvPr>
          <p:cNvSpPr txBox="1"/>
          <p:nvPr/>
        </p:nvSpPr>
        <p:spPr>
          <a:xfrm>
            <a:off x="2621706" y="6194135"/>
            <a:ext cx="6981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hannibunny.github.io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mlbook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neuralnetworks</a:t>
            </a:r>
            <a:r>
              <a:rPr kumimoji="1" lang="en-US" altLang="zh-TW" sz="1400" dirty="0"/>
              <a:t>/</a:t>
            </a:r>
            <a:r>
              <a:rPr kumimoji="1" lang="en-US" altLang="zh-TW" sz="1400" dirty="0" err="1"/>
              <a:t>convolutionDemos.html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74A77AF-F6B2-2136-8350-A0484A9E702A}"/>
              </a:ext>
            </a:extLst>
          </p:cNvPr>
          <p:cNvSpPr txBox="1"/>
          <p:nvPr/>
        </p:nvSpPr>
        <p:spPr>
          <a:xfrm>
            <a:off x="2480118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1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A5E5B8E-A401-53A7-E71F-6DB53B84B665}"/>
              </a:ext>
            </a:extLst>
          </p:cNvPr>
          <p:cNvSpPr txBox="1"/>
          <p:nvPr/>
        </p:nvSpPr>
        <p:spPr>
          <a:xfrm>
            <a:off x="6320769" y="1798857"/>
            <a:ext cx="2472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Padding = 0, stride = 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19443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93494F-1C3B-3D6B-A72E-E48366CA9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565246-5560-F81C-59D7-7A88C4F93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8A1C55F-1531-41D1-3ADF-3B915E461B49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wandb.ai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wandb_fc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GroupNorm</a:t>
            </a:r>
            <a:r>
              <a:rPr kumimoji="1" lang="en-US" altLang="zh-TW" sz="2400" dirty="0"/>
              <a:t>/reports/Group-Normalization-in-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-With-Examples---VmlldzoxMzU0MzMy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towardsdatascience.com</a:t>
            </a:r>
            <a:r>
              <a:rPr kumimoji="1" lang="en-US" altLang="zh-TW" sz="2400" dirty="0"/>
              <a:t>/batch-norm-explained-visually-how-it-works-and-why-neural-networks-need-it-b18919692739/</a:t>
            </a:r>
          </a:p>
        </p:txBody>
      </p:sp>
    </p:spTree>
    <p:extLst>
      <p:ext uri="{BB962C8B-B14F-4D97-AF65-F5344CB8AC3E}">
        <p14:creationId xmlns:p14="http://schemas.microsoft.com/office/powerpoint/2010/main" val="2773932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B64E37-7043-078E-7B83-7467617B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0A23AB-9BCE-EABA-8269-69C9EF51B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4683814-8D2B-E588-5AB3-71151E707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28849"/>
            <a:ext cx="5301415" cy="4134913"/>
          </a:xfrm>
          <a:prstGeom prst="rect">
            <a:avLst/>
          </a:prstGeom>
        </p:spPr>
      </p:pic>
      <p:pic>
        <p:nvPicPr>
          <p:cNvPr id="1026" name="Picture 2" descr="MNIST sample images">
            <a:extLst>
              <a:ext uri="{FF2B5EF4-FFF2-40B4-BE49-F238E27FC236}">
                <a16:creationId xmlns:a16="http://schemas.microsoft.com/office/drawing/2014/main" id="{77E0A46E-6E3D-EBA1-E4CB-E70A8A8AA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76"/>
          <a:stretch/>
        </p:blipFill>
        <p:spPr bwMode="auto">
          <a:xfrm>
            <a:off x="778257" y="2051301"/>
            <a:ext cx="4469985" cy="4290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59721FE7-A879-FFF3-2101-C6B6A30E33FE}"/>
              </a:ext>
            </a:extLst>
          </p:cNvPr>
          <p:cNvSpPr txBox="1"/>
          <p:nvPr/>
        </p:nvSpPr>
        <p:spPr>
          <a:xfrm>
            <a:off x="2734492" y="1589636"/>
            <a:ext cx="1027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MNIST</a:t>
            </a:r>
            <a:endParaRPr kumimoji="1" lang="zh-TW" altLang="en-US" sz="2400" b="1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F50BCEE-4A46-719B-7D59-AE6FB75BA260}"/>
              </a:ext>
            </a:extLst>
          </p:cNvPr>
          <p:cNvSpPr txBox="1"/>
          <p:nvPr/>
        </p:nvSpPr>
        <p:spPr>
          <a:xfrm>
            <a:off x="8259027" y="1589636"/>
            <a:ext cx="143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CIFAR-10</a:t>
            </a:r>
            <a:endParaRPr kumimoji="1" lang="zh-TW" altLang="en-US" sz="2400" b="1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53FABE7C-8126-DF67-B8E5-96917ED18982}"/>
              </a:ext>
            </a:extLst>
          </p:cNvPr>
          <p:cNvSpPr txBox="1"/>
          <p:nvPr/>
        </p:nvSpPr>
        <p:spPr>
          <a:xfrm>
            <a:off x="7428410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www.cs.toronto.edu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kriz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cifar.html</a:t>
            </a:r>
            <a:endParaRPr kumimoji="1" lang="zh-TW" altLang="en-US" sz="1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E7224516-B435-6AF9-D016-E3761C22D2CB}"/>
              </a:ext>
            </a:extLst>
          </p:cNvPr>
          <p:cNvSpPr txBox="1"/>
          <p:nvPr/>
        </p:nvSpPr>
        <p:spPr>
          <a:xfrm>
            <a:off x="1738687" y="6415560"/>
            <a:ext cx="3509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http://</a:t>
            </a:r>
            <a:r>
              <a:rPr kumimoji="1" lang="en" altLang="zh-TW" sz="1400" dirty="0" err="1"/>
              <a:t>yann.lecun.com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exdb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mnist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69626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E0DE2DC-EBE6-93E6-B71E-E4BAB0AE9E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084848" y="2886371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C0802E7-F596-D86D-1EBA-E3AD1D6BD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RGB Image</a:t>
            </a:r>
            <a:r>
              <a:rPr kumimoji="1" lang="en-US" altLang="zh-TW" dirty="0"/>
              <a:t>s</a:t>
            </a:r>
            <a:r>
              <a:rPr kumimoji="1" lang="en" altLang="zh-TW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彩色影像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0E23704-5749-D4E7-8279-53F85BD73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BEBECF8-347F-7389-9D7A-64AACE6F8E50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RGB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代表紅色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(Red)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、綠色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(Green)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及藍色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(Blue)</a:t>
            </a:r>
          </a:p>
        </p:txBody>
      </p: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AC950591-601E-FD86-0930-F34F44A2A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2541600" y="2913263"/>
            <a:ext cx="1842214" cy="1846729"/>
          </a:xfrm>
          <a:prstGeom prst="rect">
            <a:avLst/>
          </a:prstGeom>
        </p:spPr>
      </p:pic>
      <p:pic>
        <p:nvPicPr>
          <p:cNvPr id="11" name="圖片 10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7B557C32-E1DE-94CC-64C2-FABE1B0755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6935365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pic>
        <p:nvPicPr>
          <p:cNvPr id="10" name="圖片 9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8CC0B977-4F48-4F38-0E4F-4ABA019A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785882" y="2796724"/>
            <a:ext cx="1842214" cy="1846729"/>
          </a:xfrm>
          <a:prstGeom prst="rect">
            <a:avLst/>
          </a:prstGeom>
          <a:scene3d>
            <a:camera prst="isometricRightUp"/>
            <a:lightRig rig="threePt" dir="t"/>
          </a:scene3d>
        </p:spPr>
      </p:pic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FB84465C-A5F4-B744-CD9A-4D8779B2E510}"/>
              </a:ext>
            </a:extLst>
          </p:cNvPr>
          <p:cNvCxnSpPr/>
          <p:nvPr/>
        </p:nvCxnSpPr>
        <p:spPr>
          <a:xfrm>
            <a:off x="4957482" y="3899381"/>
            <a:ext cx="7888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E002522-278A-D456-FCD9-19BC5E223C95}"/>
              </a:ext>
            </a:extLst>
          </p:cNvPr>
          <p:cNvSpPr txBox="1"/>
          <p:nvPr/>
        </p:nvSpPr>
        <p:spPr>
          <a:xfrm>
            <a:off x="2395870" y="4921360"/>
            <a:ext cx="213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 shape:</a:t>
            </a:r>
          </a:p>
          <a:p>
            <a:pPr algn="ctr"/>
            <a:r>
              <a:rPr kumimoji="1" lang="en-US" altLang="zh-TW" sz="2400" dirty="0"/>
              <a:t>(3, 128, 128)</a:t>
            </a:r>
            <a:endParaRPr kumimoji="1"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B86168D-510C-1D1F-02C3-37582AD0D569}"/>
              </a:ext>
            </a:extLst>
          </p:cNvPr>
          <p:cNvSpPr txBox="1"/>
          <p:nvPr/>
        </p:nvSpPr>
        <p:spPr>
          <a:xfrm>
            <a:off x="8100744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Red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83443D1-D3E7-330E-0ED4-E51E00C8C8DE}"/>
              </a:ext>
            </a:extLst>
          </p:cNvPr>
          <p:cNvSpPr txBox="1"/>
          <p:nvPr/>
        </p:nvSpPr>
        <p:spPr>
          <a:xfrm>
            <a:off x="7005955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Green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237E8-9095-00EA-B33D-2FBA58A11A20}"/>
              </a:ext>
            </a:extLst>
          </p:cNvPr>
          <p:cNvSpPr txBox="1"/>
          <p:nvPr/>
        </p:nvSpPr>
        <p:spPr>
          <a:xfrm>
            <a:off x="5911166" y="5058517"/>
            <a:ext cx="135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Blue</a:t>
            </a:r>
          </a:p>
          <a:p>
            <a:pPr algn="ctr"/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93F3942-2205-E6C2-7200-E5D2BDDD00DC}"/>
              </a:ext>
            </a:extLst>
          </p:cNvPr>
          <p:cNvSpPr txBox="1"/>
          <p:nvPr/>
        </p:nvSpPr>
        <p:spPr>
          <a:xfrm>
            <a:off x="1990165" y="6209670"/>
            <a:ext cx="103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channels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EA7D907-8C24-8964-9B84-B496C6A4E002}"/>
              </a:ext>
            </a:extLst>
          </p:cNvPr>
          <p:cNvSpPr txBox="1"/>
          <p:nvPr/>
        </p:nvSpPr>
        <p:spPr>
          <a:xfrm>
            <a:off x="3109657" y="6200439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height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75C8EF5-C19D-F93B-F7EE-8E741D448FAC}"/>
              </a:ext>
            </a:extLst>
          </p:cNvPr>
          <p:cNvSpPr txBox="1"/>
          <p:nvPr/>
        </p:nvSpPr>
        <p:spPr>
          <a:xfrm>
            <a:off x="4091841" y="6200439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width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037812FC-2B84-47D6-6AD8-3ECC2247C13C}"/>
              </a:ext>
            </a:extLst>
          </p:cNvPr>
          <p:cNvCxnSpPr>
            <a:cxnSpLocks/>
          </p:cNvCxnSpPr>
          <p:nvPr/>
        </p:nvCxnSpPr>
        <p:spPr>
          <a:xfrm flipV="1">
            <a:off x="2541600" y="5704848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795346C0-2CD6-3F73-8DC0-C675A82EF85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3343835" y="5704848"/>
            <a:ext cx="209575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74A482B1-4D91-2D44-2042-57072C679116}"/>
              </a:ext>
            </a:extLst>
          </p:cNvPr>
          <p:cNvCxnSpPr>
            <a:cxnSpLocks/>
            <a:stCxn id="23" idx="0"/>
          </p:cNvCxnSpPr>
          <p:nvPr/>
        </p:nvCxnSpPr>
        <p:spPr>
          <a:xfrm flipH="1" flipV="1">
            <a:off x="3951616" y="5695617"/>
            <a:ext cx="583978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2711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217D5A-13BC-6C06-6C5D-8494A0078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Gray-scale Images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灰階影像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AA324A-1F39-9C28-B33A-45EA9AA30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E17D94E-184C-3D05-7BD0-07A2529F0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29" y="2849384"/>
            <a:ext cx="1469858" cy="1477697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AABF275-E4F8-99F2-A7DE-84289996CC40}"/>
              </a:ext>
            </a:extLst>
          </p:cNvPr>
          <p:cNvSpPr txBox="1"/>
          <p:nvPr/>
        </p:nvSpPr>
        <p:spPr>
          <a:xfrm>
            <a:off x="2121076" y="4578623"/>
            <a:ext cx="2133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 shape:</a:t>
            </a:r>
          </a:p>
          <a:p>
            <a:pPr algn="ctr"/>
            <a:r>
              <a:rPr kumimoji="1" lang="en-US" altLang="zh-TW" sz="2400" dirty="0"/>
              <a:t>(1, 28, 28)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8FE15C0-E926-7CDB-6A3B-DA6EF79C4A88}"/>
              </a:ext>
            </a:extLst>
          </p:cNvPr>
          <p:cNvSpPr txBox="1"/>
          <p:nvPr/>
        </p:nvSpPr>
        <p:spPr>
          <a:xfrm>
            <a:off x="1783976" y="5866933"/>
            <a:ext cx="96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channel</a:t>
            </a: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9A87C4-16AE-CC2C-A7E4-829609151951}"/>
              </a:ext>
            </a:extLst>
          </p:cNvPr>
          <p:cNvSpPr txBox="1"/>
          <p:nvPr/>
        </p:nvSpPr>
        <p:spPr>
          <a:xfrm>
            <a:off x="2834863" y="5857702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height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34EF84-2057-A175-5A3A-F3C0DB8E12FF}"/>
              </a:ext>
            </a:extLst>
          </p:cNvPr>
          <p:cNvSpPr txBox="1"/>
          <p:nvPr/>
        </p:nvSpPr>
        <p:spPr>
          <a:xfrm>
            <a:off x="3817047" y="5857702"/>
            <a:ext cx="887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width</a:t>
            </a: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D23AABBB-9984-5887-733E-FE132ACADB41}"/>
              </a:ext>
            </a:extLst>
          </p:cNvPr>
          <p:cNvCxnSpPr>
            <a:cxnSpLocks/>
          </p:cNvCxnSpPr>
          <p:nvPr/>
        </p:nvCxnSpPr>
        <p:spPr>
          <a:xfrm flipV="1">
            <a:off x="2385288" y="5385866"/>
            <a:ext cx="309176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D1CD20B-B9C0-885B-9A4E-ACF5C7229FB8}"/>
              </a:ext>
            </a:extLst>
          </p:cNvPr>
          <p:cNvCxnSpPr>
            <a:cxnSpLocks/>
            <a:stCxn id="8" idx="0"/>
          </p:cNvCxnSpPr>
          <p:nvPr/>
        </p:nvCxnSpPr>
        <p:spPr>
          <a:xfrm flipH="1" flipV="1">
            <a:off x="3069041" y="5362111"/>
            <a:ext cx="209575" cy="4955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4438FA9-7C88-B7AF-0B85-1735B23F4DA4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3676822" y="5352880"/>
            <a:ext cx="583978" cy="5048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6277F9E-BA19-371B-84E7-74B6AD1355AB}"/>
              </a:ext>
            </a:extLst>
          </p:cNvPr>
          <p:cNvSpPr txBox="1"/>
          <p:nvPr/>
        </p:nvSpPr>
        <p:spPr>
          <a:xfrm>
            <a:off x="653144" y="169851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灰階影像只有一個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2500959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2214D3-8121-4B1E-961C-5FEB31DD6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 inputs are too big for an MLP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6BD959D-C442-7071-00C0-F58DCFFB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EDECC944-7077-AC34-269B-5B09AB45FF46}"/>
              </a:ext>
            </a:extLst>
          </p:cNvPr>
          <p:cNvSpPr/>
          <p:nvPr/>
        </p:nvSpPr>
        <p:spPr>
          <a:xfrm>
            <a:off x="643899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A9AB31EE-25CB-1931-E588-6D209EBB4220}"/>
              </a:ext>
            </a:extLst>
          </p:cNvPr>
          <p:cNvSpPr/>
          <p:nvPr/>
        </p:nvSpPr>
        <p:spPr>
          <a:xfrm>
            <a:off x="643899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72E8D9F8-2C03-6C7A-80B4-7DDDD7B12D28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410C1641-F75B-2677-83D2-B81BD2EB9A4F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 flipV="1">
            <a:off x="701049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>
            <a:extLst>
              <a:ext uri="{FF2B5EF4-FFF2-40B4-BE49-F238E27FC236}">
                <a16:creationId xmlns:a16="http://schemas.microsoft.com/office/drawing/2014/main" id="{F423A2C0-E719-BA2C-3334-EF304C7851E5}"/>
              </a:ext>
            </a:extLst>
          </p:cNvPr>
          <p:cNvSpPr/>
          <p:nvPr/>
        </p:nvSpPr>
        <p:spPr>
          <a:xfrm>
            <a:off x="818778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0AFD0DA0-0791-C3E0-0FC2-973BBD434853}"/>
              </a:ext>
            </a:extLst>
          </p:cNvPr>
          <p:cNvSpPr/>
          <p:nvPr/>
        </p:nvSpPr>
        <p:spPr>
          <a:xfrm>
            <a:off x="818778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5FA3E44E-8B6F-544C-4BDF-C3E22562986B}"/>
              </a:ext>
            </a:extLst>
          </p:cNvPr>
          <p:cNvCxnSpPr>
            <a:cxnSpLocks/>
          </p:cNvCxnSpPr>
          <p:nvPr/>
        </p:nvCxnSpPr>
        <p:spPr>
          <a:xfrm>
            <a:off x="701049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4CBCB8B6-BEA5-B13A-1515-358A4E79A58C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>
            <a:off x="701049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B36C948F-2BC3-C577-5A1E-C8B40A4D5F52}"/>
              </a:ext>
            </a:extLst>
          </p:cNvPr>
          <p:cNvSpPr/>
          <p:nvPr/>
        </p:nvSpPr>
        <p:spPr>
          <a:xfrm>
            <a:off x="9936574" y="321807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CD6E10E-0818-E7CC-739C-BE7D7ADDF9A6}"/>
              </a:ext>
            </a:extLst>
          </p:cNvPr>
          <p:cNvCxnSpPr>
            <a:cxnSpLocks/>
          </p:cNvCxnSpPr>
          <p:nvPr/>
        </p:nvCxnSpPr>
        <p:spPr>
          <a:xfrm>
            <a:off x="8759284" y="3503820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B63CBF3-6DE3-C437-15A7-6017BAAE3150}"/>
              </a:ext>
            </a:extLst>
          </p:cNvPr>
          <p:cNvCxnSpPr>
            <a:cxnSpLocks/>
            <a:stCxn id="10" idx="6"/>
            <a:endCxn id="13" idx="2"/>
          </p:cNvCxnSpPr>
          <p:nvPr/>
        </p:nvCxnSpPr>
        <p:spPr>
          <a:xfrm flipV="1">
            <a:off x="8759284" y="3503820"/>
            <a:ext cx="1177290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/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066526C-6EA8-351B-5173-3FEC7DE10D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4709" y="3303765"/>
                <a:ext cx="322139" cy="400110"/>
              </a:xfrm>
              <a:prstGeom prst="rect">
                <a:avLst/>
              </a:prstGeom>
              <a:blipFill>
                <a:blip r:embed="rId3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/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3AA5893B-49F7-C81B-6FA7-EB37FAEA5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926" y="4472761"/>
                <a:ext cx="44485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/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5ABD5E9C-2C8F-5F92-42C4-1EC88D95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4801" y="3303765"/>
                <a:ext cx="51587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/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69BB35A1-89C5-F8EF-683A-DE76457F68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1312" y="4491971"/>
                <a:ext cx="504444" cy="424796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/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E90B2E56-10F0-5361-85D7-BAE338FB6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3303765"/>
                <a:ext cx="504444" cy="400110"/>
              </a:xfrm>
              <a:prstGeom prst="rect">
                <a:avLst/>
              </a:prstGeom>
              <a:blipFill>
                <a:blip r:embed="rId7"/>
                <a:stretch>
                  <a:fillRect t="-6250"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橢圓 28">
            <a:extLst>
              <a:ext uri="{FF2B5EF4-FFF2-40B4-BE49-F238E27FC236}">
                <a16:creationId xmlns:a16="http://schemas.microsoft.com/office/drawing/2014/main" id="{CCD1AFF6-2434-197B-F649-DA7631ADEC4D}"/>
              </a:ext>
            </a:extLst>
          </p:cNvPr>
          <p:cNvSpPr/>
          <p:nvPr/>
        </p:nvSpPr>
        <p:spPr>
          <a:xfrm>
            <a:off x="9936574" y="440627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/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TW" sz="2000" b="0" i="1" baseline="-25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000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5B02E62D-D346-2522-6185-1C6C65DA3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0102" y="4491971"/>
                <a:ext cx="504444" cy="400110"/>
              </a:xfrm>
              <a:prstGeom prst="rect">
                <a:avLst/>
              </a:prstGeom>
              <a:blipFill>
                <a:blip r:embed="rId8"/>
                <a:stretch>
                  <a:fillRect t="-6061" b="-30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B54AAC8F-B2CC-01F4-F817-D78F8E8881B3}"/>
              </a:ext>
            </a:extLst>
          </p:cNvPr>
          <p:cNvCxnSpPr>
            <a:cxnSpLocks/>
            <a:stCxn id="22" idx="3"/>
            <a:endCxn id="29" idx="2"/>
          </p:cNvCxnSpPr>
          <p:nvPr/>
        </p:nvCxnSpPr>
        <p:spPr>
          <a:xfrm>
            <a:off x="8760675" y="3503820"/>
            <a:ext cx="1175899" cy="11882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91A06C44-499F-A215-DED1-2A447F212E74}"/>
              </a:ext>
            </a:extLst>
          </p:cNvPr>
          <p:cNvCxnSpPr>
            <a:cxnSpLocks/>
            <a:stCxn id="10" idx="6"/>
            <a:endCxn id="29" idx="2"/>
          </p:cNvCxnSpPr>
          <p:nvPr/>
        </p:nvCxnSpPr>
        <p:spPr>
          <a:xfrm>
            <a:off x="8759284" y="4692026"/>
            <a:ext cx="11772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860DD3B-635B-E60B-4DA3-D105463D498D}"/>
              </a:ext>
            </a:extLst>
          </p:cNvPr>
          <p:cNvSpPr txBox="1"/>
          <p:nvPr/>
        </p:nvSpPr>
        <p:spPr>
          <a:xfrm rot="5400000">
            <a:off x="644226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50CF6403-E013-32EA-773B-F8B785BBA1D0}"/>
              </a:ext>
            </a:extLst>
          </p:cNvPr>
          <p:cNvSpPr txBox="1"/>
          <p:nvPr/>
        </p:nvSpPr>
        <p:spPr>
          <a:xfrm rot="5400000">
            <a:off x="8186770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51A76ACE-65E9-2712-27C3-4E68E92DD628}"/>
              </a:ext>
            </a:extLst>
          </p:cNvPr>
          <p:cNvSpPr txBox="1"/>
          <p:nvPr/>
        </p:nvSpPr>
        <p:spPr>
          <a:xfrm rot="5400000">
            <a:off x="9947699" y="4036168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7AC9F0C-381C-982C-15AA-26923A0260EF}"/>
              </a:ext>
            </a:extLst>
          </p:cNvPr>
          <p:cNvSpPr/>
          <p:nvPr/>
        </p:nvSpPr>
        <p:spPr>
          <a:xfrm>
            <a:off x="2408355" y="1556391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5F3B7E4F-6198-C103-987C-35104DB453AD}"/>
              </a:ext>
            </a:extLst>
          </p:cNvPr>
          <p:cNvSpPr/>
          <p:nvPr/>
        </p:nvSpPr>
        <p:spPr>
          <a:xfrm>
            <a:off x="2408355" y="2038045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B5455862-2F6A-0A65-9D09-FA102630DCAC}"/>
              </a:ext>
            </a:extLst>
          </p:cNvPr>
          <p:cNvSpPr/>
          <p:nvPr/>
        </p:nvSpPr>
        <p:spPr>
          <a:xfrm>
            <a:off x="2403528" y="2824429"/>
            <a:ext cx="393192" cy="39319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7DF6504-2687-A287-12D6-59648E1B4709}"/>
              </a:ext>
            </a:extLst>
          </p:cNvPr>
          <p:cNvSpPr txBox="1"/>
          <p:nvPr/>
        </p:nvSpPr>
        <p:spPr>
          <a:xfrm rot="5400000">
            <a:off x="2314431" y="2554331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C5931793-0677-5976-DEA3-2427DC47D0AA}"/>
              </a:ext>
            </a:extLst>
          </p:cNvPr>
          <p:cNvSpPr/>
          <p:nvPr/>
        </p:nvSpPr>
        <p:spPr>
          <a:xfrm>
            <a:off x="2408355" y="3303765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B59811E5-8677-7B80-0AA4-CFF158A9C212}"/>
              </a:ext>
            </a:extLst>
          </p:cNvPr>
          <p:cNvSpPr/>
          <p:nvPr/>
        </p:nvSpPr>
        <p:spPr>
          <a:xfrm>
            <a:off x="2408355" y="3785419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87FB486B-52AE-0FAA-289A-A00A6461AE93}"/>
              </a:ext>
            </a:extLst>
          </p:cNvPr>
          <p:cNvSpPr/>
          <p:nvPr/>
        </p:nvSpPr>
        <p:spPr>
          <a:xfrm>
            <a:off x="2403528" y="4571803"/>
            <a:ext cx="393192" cy="393192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2B923AF0-C484-DC13-76FB-92A63C5F0D02}"/>
              </a:ext>
            </a:extLst>
          </p:cNvPr>
          <p:cNvSpPr txBox="1"/>
          <p:nvPr/>
        </p:nvSpPr>
        <p:spPr>
          <a:xfrm rot="5400000">
            <a:off x="2314431" y="430170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57" name="橢圓 56">
            <a:extLst>
              <a:ext uri="{FF2B5EF4-FFF2-40B4-BE49-F238E27FC236}">
                <a16:creationId xmlns:a16="http://schemas.microsoft.com/office/drawing/2014/main" id="{0A5F4AD9-61E4-483D-C160-C268A20ADC5F}"/>
              </a:ext>
            </a:extLst>
          </p:cNvPr>
          <p:cNvSpPr/>
          <p:nvPr/>
        </p:nvSpPr>
        <p:spPr>
          <a:xfrm>
            <a:off x="2397919" y="5041995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橢圓 57">
            <a:extLst>
              <a:ext uri="{FF2B5EF4-FFF2-40B4-BE49-F238E27FC236}">
                <a16:creationId xmlns:a16="http://schemas.microsoft.com/office/drawing/2014/main" id="{1A1985F1-FDCE-BCA7-3DD8-5474F115813C}"/>
              </a:ext>
            </a:extLst>
          </p:cNvPr>
          <p:cNvSpPr/>
          <p:nvPr/>
        </p:nvSpPr>
        <p:spPr>
          <a:xfrm>
            <a:off x="2397919" y="5523649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9" name="橢圓 58">
            <a:extLst>
              <a:ext uri="{FF2B5EF4-FFF2-40B4-BE49-F238E27FC236}">
                <a16:creationId xmlns:a16="http://schemas.microsoft.com/office/drawing/2014/main" id="{0E173C8C-B456-4DCC-65B4-120499061531}"/>
              </a:ext>
            </a:extLst>
          </p:cNvPr>
          <p:cNvSpPr/>
          <p:nvPr/>
        </p:nvSpPr>
        <p:spPr>
          <a:xfrm>
            <a:off x="2393092" y="6310033"/>
            <a:ext cx="393192" cy="393192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8CFBDB4E-4C3E-4D0B-6050-AF3DA727304E}"/>
              </a:ext>
            </a:extLst>
          </p:cNvPr>
          <p:cNvSpPr txBox="1"/>
          <p:nvPr/>
        </p:nvSpPr>
        <p:spPr>
          <a:xfrm rot="5400000">
            <a:off x="2303995" y="6039935"/>
            <a:ext cx="726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...</a:t>
            </a:r>
            <a:endParaRPr kumimoji="1" lang="zh-TW" altLang="en-US" sz="2400" b="1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5491175-CB53-D07B-FEC0-714BB59FEDC6}"/>
              </a:ext>
            </a:extLst>
          </p:cNvPr>
          <p:cNvSpPr txBox="1"/>
          <p:nvPr/>
        </p:nvSpPr>
        <p:spPr>
          <a:xfrm>
            <a:off x="3542330" y="3920324"/>
            <a:ext cx="2554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3 * 128 * 128 = 49,152</a:t>
            </a:r>
            <a:endParaRPr kumimoji="1" lang="zh-TW" altLang="en-US" dirty="0"/>
          </a:p>
        </p:txBody>
      </p:sp>
      <p:sp>
        <p:nvSpPr>
          <p:cNvPr id="62" name="右大括弧 61">
            <a:extLst>
              <a:ext uri="{FF2B5EF4-FFF2-40B4-BE49-F238E27FC236}">
                <a16:creationId xmlns:a16="http://schemas.microsoft.com/office/drawing/2014/main" id="{5880AEA6-280E-32BC-7A40-E015B3C9712A}"/>
              </a:ext>
            </a:extLst>
          </p:cNvPr>
          <p:cNvSpPr/>
          <p:nvPr/>
        </p:nvSpPr>
        <p:spPr>
          <a:xfrm>
            <a:off x="3063782" y="1716778"/>
            <a:ext cx="496717" cy="4776425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F5A29FB8-FA7E-FC5D-8A7C-C9790A3F68FB}"/>
              </a:ext>
            </a:extLst>
          </p:cNvPr>
          <p:cNvSpPr txBox="1"/>
          <p:nvPr/>
        </p:nvSpPr>
        <p:spPr>
          <a:xfrm>
            <a:off x="5986732" y="5216081"/>
            <a:ext cx="14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 = 49,152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CB05BC8-A6A4-2937-FDD3-EEB4CF0A054F}"/>
              </a:ext>
            </a:extLst>
          </p:cNvPr>
          <p:cNvSpPr txBox="1"/>
          <p:nvPr/>
        </p:nvSpPr>
        <p:spPr>
          <a:xfrm>
            <a:off x="990622" y="219977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19" name="左中括弧 18">
            <a:extLst>
              <a:ext uri="{FF2B5EF4-FFF2-40B4-BE49-F238E27FC236}">
                <a16:creationId xmlns:a16="http://schemas.microsoft.com/office/drawing/2014/main" id="{4ACBE320-B8BD-B124-0A06-4C1D95C2470A}"/>
              </a:ext>
            </a:extLst>
          </p:cNvPr>
          <p:cNvSpPr/>
          <p:nvPr/>
        </p:nvSpPr>
        <p:spPr>
          <a:xfrm>
            <a:off x="2179553" y="1648341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C442D9D9-43B3-BBE0-94B0-2A16E9E4FAB2}"/>
              </a:ext>
            </a:extLst>
          </p:cNvPr>
          <p:cNvSpPr/>
          <p:nvPr/>
        </p:nvSpPr>
        <p:spPr>
          <a:xfrm>
            <a:off x="2175701" y="3386513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FB36EAD-5EF5-2979-2475-8B680A0968C6}"/>
              </a:ext>
            </a:extLst>
          </p:cNvPr>
          <p:cNvSpPr txBox="1"/>
          <p:nvPr/>
        </p:nvSpPr>
        <p:spPr>
          <a:xfrm>
            <a:off x="986770" y="3897668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  <p:sp>
        <p:nvSpPr>
          <p:cNvPr id="25" name="左中括弧 24">
            <a:extLst>
              <a:ext uri="{FF2B5EF4-FFF2-40B4-BE49-F238E27FC236}">
                <a16:creationId xmlns:a16="http://schemas.microsoft.com/office/drawing/2014/main" id="{BBA9EA0A-E011-7433-28B2-80666CBEBF32}"/>
              </a:ext>
            </a:extLst>
          </p:cNvPr>
          <p:cNvSpPr/>
          <p:nvPr/>
        </p:nvSpPr>
        <p:spPr>
          <a:xfrm>
            <a:off x="2176859" y="5125916"/>
            <a:ext cx="106787" cy="147220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66EA08C-609D-29B5-322D-BA5667915DD5}"/>
              </a:ext>
            </a:extLst>
          </p:cNvPr>
          <p:cNvSpPr txBox="1"/>
          <p:nvPr/>
        </p:nvSpPr>
        <p:spPr>
          <a:xfrm>
            <a:off x="993146" y="5677353"/>
            <a:ext cx="11059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/>
              <a:t>128 * 128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65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35FA431-3EAD-EC2F-F9B4-0BD29E4AD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/>
              <a:t>Convolutional Neural Networks</a:t>
            </a:r>
            <a:endParaRPr lang="zh-TW" altLang="en-US" sz="60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A312411E-ACDE-BBFE-042A-7B29520E01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E7B09-930D-3D48-E1CF-D5AF3CDC3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796093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7452</TotalTime>
  <Words>2078</Words>
  <Application>Microsoft Macintosh PowerPoint</Application>
  <PresentationFormat>寬螢幕</PresentationFormat>
  <Paragraphs>1121</Paragraphs>
  <Slides>41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8" baseType="lpstr">
      <vt:lpstr>Microsoft JhengHei</vt:lpstr>
      <vt:lpstr>Arial</vt:lpstr>
      <vt:lpstr>Calibri</vt:lpstr>
      <vt:lpstr>Calibri Light</vt:lpstr>
      <vt:lpstr>Cambria Math</vt:lpstr>
      <vt:lpstr>Consolas</vt:lpstr>
      <vt:lpstr>回顧</vt:lpstr>
      <vt:lpstr>深度學習 Deep Learning</vt:lpstr>
      <vt:lpstr>Outline</vt:lpstr>
      <vt:lpstr>LeNet-5: Early Convolutional Neural Networks</vt:lpstr>
      <vt:lpstr>Examples of Convolutions</vt:lpstr>
      <vt:lpstr>Images</vt:lpstr>
      <vt:lpstr>RGB Images (彩色影像)</vt:lpstr>
      <vt:lpstr>Gray-scale Images (灰階影像)</vt:lpstr>
      <vt:lpstr>Image inputs are too big for an MLP</vt:lpstr>
      <vt:lpstr>Convolutional Neural Networks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1)</vt:lpstr>
      <vt:lpstr>Convolutions (stride = 2)</vt:lpstr>
      <vt:lpstr>Convolutions (stride = 2)</vt:lpstr>
      <vt:lpstr>Filters 數目與 output_channels 的關係</vt:lpstr>
      <vt:lpstr>Convolutions (RGB)</vt:lpstr>
      <vt:lpstr>Convolutional layer is not fully-connected</vt:lpstr>
      <vt:lpstr>Convolutional layer vs. FC layer 參數量</vt:lpstr>
      <vt:lpstr>Implementation in PyTorch</vt:lpstr>
      <vt:lpstr>Pooling (example of Max Pooling)</vt:lpstr>
      <vt:lpstr>Pooling (example of Average Pooling)</vt:lpstr>
      <vt:lpstr>Pooling (example of Max Pooling)</vt:lpstr>
      <vt:lpstr>2D Pooling on RGB Images</vt:lpstr>
      <vt:lpstr>[Important Notes] Meaning of Pooling</vt:lpstr>
      <vt:lpstr>CNN 的結局</vt:lpstr>
      <vt:lpstr>Batch Normalization (BN)</vt:lpstr>
      <vt:lpstr>Value comparison example with BN</vt:lpstr>
      <vt:lpstr>BN Summary</vt:lpstr>
      <vt:lpstr>The whole CNN</vt:lpstr>
      <vt:lpstr>Fully-connected Networks</vt:lpstr>
      <vt:lpstr>Why Flatten?</vt:lpstr>
      <vt:lpstr>CNN Summary</vt:lpstr>
      <vt:lpstr>ConvNets are everywhere</vt:lpstr>
      <vt:lpstr>Advanced CNNs</vt:lpstr>
      <vt:lpstr>Additional Links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1092</cp:revision>
  <dcterms:created xsi:type="dcterms:W3CDTF">2025-02-06T07:16:08Z</dcterms:created>
  <dcterms:modified xsi:type="dcterms:W3CDTF">2025-03-23T17:15:07Z</dcterms:modified>
</cp:coreProperties>
</file>